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
  </p:notesMasterIdLst>
  <p:sldIdLst>
    <p:sldId id="270" r:id="rId2"/>
    <p:sldId id="259" r:id="rId3"/>
    <p:sldId id="275" r:id="rId4"/>
    <p:sldId id="256" r:id="rId5"/>
    <p:sldId id="260" r:id="rId6"/>
    <p:sldId id="271" r:id="rId7"/>
    <p:sldId id="266" r:id="rId8"/>
    <p:sldId id="268" r:id="rId9"/>
    <p:sldId id="269" r:id="rId10"/>
    <p:sldId id="272" r:id="rId11"/>
    <p:sldId id="273" r:id="rId12"/>
    <p:sldId id="261" r:id="rId13"/>
    <p:sldId id="262" r:id="rId14"/>
    <p:sldId id="263" r:id="rId15"/>
    <p:sldId id="257" r:id="rId16"/>
    <p:sldId id="264" r:id="rId17"/>
    <p:sldId id="274"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83" autoAdjust="0"/>
  </p:normalViewPr>
  <p:slideViewPr>
    <p:cSldViewPr>
      <p:cViewPr varScale="1">
        <p:scale>
          <a:sx n="91" d="100"/>
          <a:sy n="91" d="100"/>
        </p:scale>
        <p:origin x="-78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3D262-497C-478B-831F-0C1E5A8B1D3B}" type="datetimeFigureOut">
              <a:rPr lang="en-US" smtClean="0"/>
              <a:t>05-Nov-19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CEFF7-9D4F-4F49-A120-52FDB9BED389}" type="slidenum">
              <a:rPr lang="en-US" smtClean="0"/>
              <a:t>‹#›</a:t>
            </a:fld>
            <a:endParaRPr lang="en-US"/>
          </a:p>
        </p:txBody>
      </p:sp>
    </p:spTree>
    <p:extLst>
      <p:ext uri="{BB962C8B-B14F-4D97-AF65-F5344CB8AC3E}">
        <p14:creationId xmlns:p14="http://schemas.microsoft.com/office/powerpoint/2010/main" val="1851806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1CEFF7-9D4F-4F49-A120-52FDB9BED389}" type="slidenum">
              <a:rPr lang="en-US" smtClean="0"/>
              <a:t>6</a:t>
            </a:fld>
            <a:endParaRPr lang="en-US"/>
          </a:p>
        </p:txBody>
      </p:sp>
    </p:spTree>
    <p:extLst>
      <p:ext uri="{BB962C8B-B14F-4D97-AF65-F5344CB8AC3E}">
        <p14:creationId xmlns:p14="http://schemas.microsoft.com/office/powerpoint/2010/main" val="94105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ACFFFCA-2BC9-47A0-B491-F7262BED618D}" type="datetimeFigureOut">
              <a:rPr lang="en-US" smtClean="0"/>
              <a:t>05-Nov-19</a:t>
            </a:fld>
            <a:endParaRPr lang="en-US"/>
          </a:p>
        </p:txBody>
      </p:sp>
      <p:sp>
        <p:nvSpPr>
          <p:cNvPr id="8" name="Slide Number Placeholder 7"/>
          <p:cNvSpPr>
            <a:spLocks noGrp="1"/>
          </p:cNvSpPr>
          <p:nvPr>
            <p:ph type="sldNum" sz="quarter" idx="11"/>
          </p:nvPr>
        </p:nvSpPr>
        <p:spPr/>
        <p:txBody>
          <a:bodyPr/>
          <a:lstStyle/>
          <a:p>
            <a:fld id="{A1E22843-13BF-4CC6-9496-B323279AE022}"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FFFCA-2BC9-47A0-B491-F7262BED618D}" type="datetimeFigureOut">
              <a:rPr lang="en-US" smtClean="0"/>
              <a:t>05-Nov-19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22843-13BF-4CC6-9496-B323279AE0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FFFCA-2BC9-47A0-B491-F7262BED618D}" type="datetimeFigureOut">
              <a:rPr lang="en-US" smtClean="0"/>
              <a:t>05-Nov-19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22843-13BF-4CC6-9496-B323279AE0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8ACFFFCA-2BC9-47A0-B491-F7262BED618D}" type="datetimeFigureOut">
              <a:rPr lang="en-US" smtClean="0"/>
              <a:t>05-Nov-19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22843-13BF-4CC6-9496-B323279AE02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CFFFCA-2BC9-47A0-B491-F7262BED618D}" type="datetimeFigureOut">
              <a:rPr lang="en-US" smtClean="0"/>
              <a:t>05-Nov-19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22843-13BF-4CC6-9496-B323279AE022}" type="slidenum">
              <a:rPr lang="en-US" smtClean="0"/>
              <a:t>‹#›</a:t>
            </a:fld>
            <a:endParaRPr lang="en-US"/>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8ACFFFCA-2BC9-47A0-B491-F7262BED618D}" type="datetimeFigureOut">
              <a:rPr lang="en-US" smtClean="0"/>
              <a:t>05-Nov-19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22843-13BF-4CC6-9496-B323279AE022}" type="slidenum">
              <a:rPr lang="en-US" smtClean="0"/>
              <a:t>‹#›</a:t>
            </a:fld>
            <a:endParaRPr lang="en-US"/>
          </a:p>
        </p:txBody>
      </p:sp>
      <p:sp>
        <p:nvSpPr>
          <p:cNvPr id="9" name="Content Placeholder 8"/>
          <p:cNvSpPr>
            <a:spLocks noGrp="1"/>
          </p:cNvSpPr>
          <p:nvPr>
            <p:ph sz="quarter" idx="13"/>
          </p:nvPr>
        </p:nvSpPr>
        <p:spPr>
          <a:xfrm>
            <a:off x="365760" y="1200150"/>
            <a:ext cx="4041648" cy="33947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ACFFFCA-2BC9-47A0-B491-F7262BED618D}" type="datetimeFigureOut">
              <a:rPr lang="en-US" smtClean="0"/>
              <a:t>05-Nov-19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E22843-13BF-4CC6-9496-B323279AE022}" type="slidenum">
              <a:rPr lang="en-US" smtClean="0"/>
              <a:t>‹#›</a:t>
            </a:fld>
            <a:endParaRPr lang="en-US"/>
          </a:p>
        </p:txBody>
      </p:sp>
      <p:sp>
        <p:nvSpPr>
          <p:cNvPr id="11" name="Content Placeholder 10"/>
          <p:cNvSpPr>
            <a:spLocks noGrp="1"/>
          </p:cNvSpPr>
          <p:nvPr>
            <p:ph sz="quarter" idx="13"/>
          </p:nvPr>
        </p:nvSpPr>
        <p:spPr>
          <a:xfrm>
            <a:off x="457200" y="1659636"/>
            <a:ext cx="4041648" cy="29352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CFFFCA-2BC9-47A0-B491-F7262BED618D}" type="datetimeFigureOut">
              <a:rPr lang="en-US" smtClean="0"/>
              <a:t>05-Nov-19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E22843-13BF-4CC6-9496-B323279AE0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FFFCA-2BC9-47A0-B491-F7262BED618D}" type="datetimeFigureOut">
              <a:rPr lang="en-US" smtClean="0"/>
              <a:t>05-Nov-19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E22843-13BF-4CC6-9496-B323279AE0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FFFCA-2BC9-47A0-B491-F7262BED618D}" type="datetimeFigureOut">
              <a:rPr lang="en-US" smtClean="0"/>
              <a:t>05-Nov-19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22843-13BF-4CC6-9496-B323279AE0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FFFCA-2BC9-47A0-B491-F7262BED618D}" type="datetimeFigureOut">
              <a:rPr lang="en-US" smtClean="0"/>
              <a:t>05-Nov-19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22843-13BF-4CC6-9496-B323279AE0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8" y="4767263"/>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8ACFFFCA-2BC9-47A0-B491-F7262BED618D}" type="datetimeFigureOut">
              <a:rPr lang="en-US" smtClean="0"/>
              <a:t>05-Nov-19</a:t>
            </a:fld>
            <a:endParaRPr lang="en-US"/>
          </a:p>
        </p:txBody>
      </p:sp>
      <p:sp>
        <p:nvSpPr>
          <p:cNvPr id="5" name="Footer Placeholder 4"/>
          <p:cNvSpPr>
            <a:spLocks noGrp="1"/>
          </p:cNvSpPr>
          <p:nvPr>
            <p:ph type="ftr" sz="quarter" idx="3"/>
          </p:nvPr>
        </p:nvSpPr>
        <p:spPr>
          <a:xfrm>
            <a:off x="659166" y="4767263"/>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1E22843-13BF-4CC6-9496-B323279AE022}" type="slidenum">
              <a:rPr lang="en-US" smtClean="0"/>
              <a:t>‹#›</a:t>
            </a:fld>
            <a:endParaRPr lang="en-US"/>
          </a:p>
        </p:txBody>
      </p:sp>
      <p:sp>
        <p:nvSpPr>
          <p:cNvPr id="7" name="Oval 6"/>
          <p:cNvSpPr/>
          <p:nvPr/>
        </p:nvSpPr>
        <p:spPr>
          <a:xfrm>
            <a:off x="8457760"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file:///C:\Users\lamb\Desktop\chieclacuoicung\chieclacuoicung\CLASSIC.MID" TargetMode="Externa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extLst>
          </p:cNvPr>
          <p:cNvSpPr/>
          <p:nvPr/>
        </p:nvSpPr>
        <p:spPr>
          <a:xfrm>
            <a:off x="326386" y="124663"/>
            <a:ext cx="7674617" cy="4333039"/>
          </a:xfrm>
          <a:prstGeom prst="roundRect">
            <a:avLst/>
          </a:prstGeom>
          <a:blipFill dpi="0" rotWithShape="1">
            <a:blip r:embed="rId3">
              <a:extLst/>
            </a:blip>
            <a:srcRect/>
            <a:stretch>
              <a:fillRect/>
            </a:stretch>
          </a:blipFill>
          <a:ln>
            <a:noFill/>
          </a:ln>
          <a:effectLst>
            <a:glow rad="228600">
              <a:srgbClr val="FF0000">
                <a:alpha val="40000"/>
              </a:srgbClr>
            </a:glo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effectLst>
                <a:glow rad="228600">
                  <a:schemeClr val="accent6">
                    <a:satMod val="175000"/>
                    <a:alpha val="40000"/>
                  </a:schemeClr>
                </a:glow>
              </a:effectLst>
            </a:endParaRPr>
          </a:p>
        </p:txBody>
      </p:sp>
      <p:sp>
        <p:nvSpPr>
          <p:cNvPr id="5" name="Hình chữ nhật 4">
            <a:extLst>
              <a:ext uri="{FF2B5EF4-FFF2-40B4-BE49-F238E27FC236}"/>
            </a:extLst>
          </p:cNvPr>
          <p:cNvSpPr/>
          <p:nvPr/>
        </p:nvSpPr>
        <p:spPr>
          <a:xfrm>
            <a:off x="1132030" y="270859"/>
            <a:ext cx="6259373" cy="477054"/>
          </a:xfrm>
          <a:prstGeom prst="rect">
            <a:avLst/>
          </a:prstGeom>
          <a:noFill/>
          <a:effectLst>
            <a:glow rad="495300">
              <a:schemeClr val="accent1">
                <a:lumMod val="75000"/>
                <a:alpha val="40000"/>
              </a:schemeClr>
            </a:glow>
            <a:softEdge rad="406400"/>
          </a:effectLst>
        </p:spPr>
        <p:txBody>
          <a:bodyPr>
            <a:spAutoFit/>
          </a:bodyPr>
          <a:lstStyle/>
          <a:p>
            <a:pPr algn="ctr" eaLnBrk="1" fontAlgn="auto" hangingPunct="1">
              <a:spcBef>
                <a:spcPts val="0"/>
              </a:spcBef>
              <a:spcAft>
                <a:spcPts val="0"/>
              </a:spcAft>
              <a:defRPr/>
            </a:pPr>
            <a:r>
              <a:rPr lang="en-US" sz="2500" dirty="0">
                <a:ln w="0"/>
                <a:solidFill>
                  <a:srgbClr val="00206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ỦY BAN NHÂN DÂN QUẬN 2</a:t>
            </a:r>
            <a:endParaRPr lang="vi-VN" sz="2500" dirty="0">
              <a:ln w="0"/>
              <a:solidFill>
                <a:srgbClr val="00206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extLst>
          </p:cNvPr>
          <p:cNvSpPr/>
          <p:nvPr/>
        </p:nvSpPr>
        <p:spPr>
          <a:xfrm>
            <a:off x="2667003" y="673497"/>
            <a:ext cx="3352799" cy="442674"/>
          </a:xfrm>
          <a:prstGeom prst="round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TR</a:t>
            </a:r>
            <a:r>
              <a:rPr lang="vi-VN"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Ư</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ỜNG THCS CÁT LÁI</a:t>
            </a:r>
            <a:endParaRPr lang="vi-VN"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1028" name="Picture 4" descr="4462d95ef809094b48f120cdd179729a">
            <a:extLst>
              <a:ext uri="{FF2B5EF4-FFF2-40B4-BE49-F238E27FC236}"/>
            </a:extLst>
          </p:cNvPr>
          <p:cNvPicPr>
            <a:picLocks noChangeAspect="1" noChangeArrowheads="1"/>
          </p:cNvPicPr>
          <p:nvPr/>
        </p:nvPicPr>
        <p:blipFill>
          <a:blip r:embed="rId4" cstate="print">
            <a:extLst/>
          </a:blip>
          <a:srcRect t="21989" r="1579" b="22002"/>
          <a:stretch>
            <a:fillRect/>
          </a:stretch>
        </p:blipFill>
        <p:spPr bwMode="auto">
          <a:xfrm>
            <a:off x="0" y="57152"/>
            <a:ext cx="1190780" cy="837683"/>
          </a:xfrm>
          <a:prstGeom prst="rect">
            <a:avLst/>
          </a:prstGeom>
          <a:solidFill>
            <a:schemeClr val="accent1">
              <a:alpha val="72000"/>
            </a:schemeClr>
          </a:solidFill>
          <a:ln>
            <a:noFill/>
          </a:ln>
          <a:effectLst>
            <a:glow rad="127000">
              <a:srgbClr val="00B0F0"/>
            </a:glow>
          </a:effectLst>
        </p:spPr>
      </p:pic>
      <p:sp>
        <p:nvSpPr>
          <p:cNvPr id="6" name="Hình chữ nhật 5">
            <a:extLst>
              <a:ext uri="{FF2B5EF4-FFF2-40B4-BE49-F238E27FC236}"/>
            </a:extLst>
          </p:cNvPr>
          <p:cNvSpPr/>
          <p:nvPr/>
        </p:nvSpPr>
        <p:spPr>
          <a:xfrm>
            <a:off x="1066802" y="3523388"/>
            <a:ext cx="6488571" cy="1169551"/>
          </a:xfrm>
          <a:prstGeom prst="rect">
            <a:avLst/>
          </a:prstGeom>
          <a:solidFill>
            <a:srgbClr val="FFFFFF"/>
          </a:solidFill>
        </p:spPr>
        <p:txBody>
          <a:bodyPr wrap="none">
            <a:spAutoFit/>
          </a:bodyPr>
          <a:lstStyle/>
          <a:p>
            <a:pPr algn="ctr" eaLnBrk="1" fontAlgn="auto" hangingPunct="1">
              <a:spcBef>
                <a:spcPts val="0"/>
              </a:spcBef>
              <a:spcAft>
                <a:spcPts val="0"/>
              </a:spcAft>
              <a:defRPr/>
            </a:pPr>
            <a:r>
              <a:rPr lang="en-US" sz="3500" b="1" dirty="0">
                <a:ln w="12700">
                  <a:solidFill>
                    <a:srgbClr val="92D050"/>
                  </a:solidFill>
                  <a:prstDash val="solid"/>
                </a:ln>
                <a:solidFill>
                  <a:srgbClr val="0000FF"/>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CHÀO MỪNG QUÝ THẦY CÔ </a:t>
            </a:r>
          </a:p>
          <a:p>
            <a:pPr algn="ctr" eaLnBrk="1" fontAlgn="auto" hangingPunct="1">
              <a:spcBef>
                <a:spcPts val="0"/>
              </a:spcBef>
              <a:spcAft>
                <a:spcPts val="0"/>
              </a:spcAft>
              <a:defRPr/>
            </a:pPr>
            <a:r>
              <a:rPr lang="en-US" sz="3500" b="1" dirty="0">
                <a:ln w="12700">
                  <a:solidFill>
                    <a:srgbClr val="92D050"/>
                  </a:solidFill>
                  <a:prstDash val="solid"/>
                </a:ln>
                <a:solidFill>
                  <a:srgbClr val="0000FF"/>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ĐẾN DỰ GIỜ </a:t>
            </a:r>
            <a:endParaRPr lang="vi-VN" sz="3500" b="1" dirty="0">
              <a:ln w="12700">
                <a:solidFill>
                  <a:srgbClr val="92D050"/>
                </a:solidFill>
                <a:prstDash val="solid"/>
              </a:ln>
              <a:solidFill>
                <a:srgbClr val="0000FF"/>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1026" name="Picture 2" descr="jjjjjjjjjjjjjj">
            <a:extLst>
              <a:ext uri="{FF2B5EF4-FFF2-40B4-BE49-F238E27FC236}"/>
            </a:extLst>
          </p:cNvPr>
          <p:cNvPicPr>
            <a:picLocks noChangeAspect="1" noChangeArrowheads="1"/>
          </p:cNvPicPr>
          <p:nvPr/>
        </p:nvPicPr>
        <p:blipFill>
          <a:blip r:embed="rId5">
            <a:extLst/>
          </a:blip>
          <a:srcRect/>
          <a:stretch>
            <a:fillRect/>
          </a:stretch>
        </p:blipFill>
        <p:spPr bwMode="auto">
          <a:xfrm>
            <a:off x="7083720" y="2"/>
            <a:ext cx="2060280" cy="1600199"/>
          </a:xfrm>
          <a:prstGeom prst="rect">
            <a:avLst/>
          </a:prstGeom>
          <a:noFill/>
          <a:effectLst>
            <a:glow rad="127000">
              <a:srgbClr val="CC0099"/>
            </a:glow>
          </a:effectLst>
          <a:extLst/>
        </p:spPr>
      </p:pic>
      <p:pic>
        <p:nvPicPr>
          <p:cNvPr id="8" name="Picture 2" descr="jjjjjjjjjjjjjj">
            <a:extLst>
              <a:ext uri="{FF2B5EF4-FFF2-40B4-BE49-F238E27FC236}"/>
            </a:extLst>
          </p:cNvPr>
          <p:cNvPicPr>
            <a:picLocks noChangeAspect="1" noChangeArrowheads="1"/>
          </p:cNvPicPr>
          <p:nvPr/>
        </p:nvPicPr>
        <p:blipFill>
          <a:blip r:embed="rId5">
            <a:extLst/>
          </a:blip>
          <a:srcRect/>
          <a:stretch>
            <a:fillRect/>
          </a:stretch>
        </p:blipFill>
        <p:spPr bwMode="auto">
          <a:xfrm rot="5400000" flipV="1">
            <a:off x="-30922" y="3517074"/>
            <a:ext cx="1668560" cy="1606716"/>
          </a:xfrm>
          <a:prstGeom prst="rect">
            <a:avLst/>
          </a:prstGeom>
          <a:noFill/>
          <a:effectLst>
            <a:glow rad="127000">
              <a:srgbClr val="CC0099"/>
            </a:glow>
          </a:effectLst>
          <a:extLst/>
        </p:spPr>
      </p:pic>
      <p:sp>
        <p:nvSpPr>
          <p:cNvPr id="2" name="Rectangle 1">
            <a:extLst>
              <a:ext uri="{FF2B5EF4-FFF2-40B4-BE49-F238E27FC236}"/>
            </a:extLst>
          </p:cNvPr>
          <p:cNvSpPr/>
          <p:nvPr/>
        </p:nvSpPr>
        <p:spPr>
          <a:xfrm>
            <a:off x="1524000" y="4725815"/>
            <a:ext cx="3219486"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400" b="1" dirty="0">
                <a:ln w="1905"/>
                <a:blipFill dpi="0" rotWithShape="1">
                  <a:blip r:embed="rId6">
                    <a:extLst/>
                  </a:blip>
                  <a:srcRect/>
                  <a:stretch>
                    <a:fillRect/>
                  </a:stretch>
                </a:blipFill>
                <a:effectLst>
                  <a:innerShdw blurRad="69850" dist="43180" dir="5400000">
                    <a:srgbClr val="000000">
                      <a:alpha val="65000"/>
                    </a:srgbClr>
                  </a:innerShdw>
                </a:effectLst>
                <a:latin typeface="Stencil" panose="040409050D0802020404" pitchFamily="82" charset="0"/>
              </a:rPr>
              <a:t>GIÁO VIÊN:</a:t>
            </a:r>
          </a:p>
        </p:txBody>
      </p:sp>
      <p:sp>
        <p:nvSpPr>
          <p:cNvPr id="3" name="Rectangle 2">
            <a:extLst>
              <a:ext uri="{FF2B5EF4-FFF2-40B4-BE49-F238E27FC236}"/>
            </a:extLst>
          </p:cNvPr>
          <p:cNvSpPr/>
          <p:nvPr/>
        </p:nvSpPr>
        <p:spPr>
          <a:xfrm>
            <a:off x="4133835" y="4647770"/>
            <a:ext cx="2266967"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dirty="0">
                <a:ln w="1905"/>
                <a:solidFill>
                  <a:srgbClr val="FF0000"/>
                </a:solidFill>
                <a:effectLst>
                  <a:innerShdw blurRad="69850" dist="43180" dir="5400000">
                    <a:srgbClr val="000000">
                      <a:alpha val="65000"/>
                    </a:srgbClr>
                  </a:innerShdw>
                </a:effectLst>
                <a:latin typeface="Stencil" panose="040409050D0802020404" pitchFamily="82" charset="0"/>
              </a:rPr>
              <a:t>LÊ THỊ DỊU</a:t>
            </a:r>
            <a:endParaRPr lang="en-US" sz="3200" b="1" spc="50" dirty="0">
              <a:ln w="11430"/>
              <a:solidFill>
                <a:srgbClr val="FF0000"/>
              </a:solidFill>
              <a:effectLst>
                <a:outerShdw blurRad="76200" dist="50800" dir="5400000" algn="tl" rotWithShape="0">
                  <a:srgbClr val="000000">
                    <a:alpha val="65000"/>
                  </a:srgbClr>
                </a:outerShdw>
              </a:effectLst>
            </a:endParaRPr>
          </a:p>
        </p:txBody>
      </p:sp>
      <p:pic>
        <p:nvPicPr>
          <p:cNvPr id="7" name="CLASSIC.MID">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9601200" y="4386263"/>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613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3282" fill="hold"/>
                                        <p:tgtEl>
                                          <p:spTgt spid="7"/>
                                        </p:tgtEl>
                                      </p:cBhvr>
                                    </p:cmd>
                                  </p:childTnLst>
                                </p:cTn>
                              </p:par>
                              <p:par>
                                <p:cTn id="7" presetID="16" presetClass="entr" presetSubtype="21"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2250"/>
                                        <p:tgtEl>
                                          <p:spTgt spid="5"/>
                                        </p:tgtEl>
                                      </p:cBhvr>
                                    </p:animEffect>
                                  </p:childTnLst>
                                </p:cTn>
                              </p:par>
                              <p:par>
                                <p:cTn id="10" presetID="42" presetClass="entr" presetSubtype="0" fill="hold" nodeType="withEffect">
                                  <p:stCondLst>
                                    <p:cond delay="4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750"/>
                                        <p:tgtEl>
                                          <p:spTgt spid="10"/>
                                        </p:tgtEl>
                                      </p:cBhvr>
                                    </p:animEffect>
                                    <p:anim calcmode="lin" valueType="num">
                                      <p:cBhvr>
                                        <p:cTn id="13" dur="1750" fill="hold"/>
                                        <p:tgtEl>
                                          <p:spTgt spid="10"/>
                                        </p:tgtEl>
                                        <p:attrNameLst>
                                          <p:attrName>ppt_x</p:attrName>
                                        </p:attrNameLst>
                                      </p:cBhvr>
                                      <p:tavLst>
                                        <p:tav tm="0">
                                          <p:val>
                                            <p:strVal val="#ppt_x"/>
                                          </p:val>
                                        </p:tav>
                                        <p:tav tm="100000">
                                          <p:val>
                                            <p:strVal val="#ppt_x"/>
                                          </p:val>
                                        </p:tav>
                                      </p:tavLst>
                                    </p:anim>
                                    <p:anim calcmode="lin" valueType="num">
                                      <p:cBhvr>
                                        <p:cTn id="14" dur="1750" fill="hold"/>
                                        <p:tgtEl>
                                          <p:spTgt spid="10"/>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600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250"/>
                                        <p:tgtEl>
                                          <p:spTgt spid="1028"/>
                                        </p:tgtEl>
                                      </p:cBhvr>
                                    </p:animEffect>
                                  </p:childTnLst>
                                </p:cTn>
                              </p:par>
                              <p:par>
                                <p:cTn id="18" presetID="26" presetClass="entr" presetSubtype="0" fill="hold" nodeType="withEffect">
                                  <p:stCondLst>
                                    <p:cond delay="825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450">
                                          <p:stCondLst>
                                            <p:cond delay="0"/>
                                          </p:stCondLst>
                                        </p:cTn>
                                        <p:tgtEl>
                                          <p:spTgt spid="6"/>
                                        </p:tgtEl>
                                      </p:cBhvr>
                                    </p:animEffect>
                                    <p:anim calcmode="lin" valueType="num">
                                      <p:cBhvr>
                                        <p:cTn id="21" dur="4555"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1660"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1660" tmFilter="0, 0; 0.125,0.2665; 0.25,0.4; 0.375,0.465; 0.5,0.5;  0.625,0.535; 0.75,0.6; 0.875,0.7335; 1,1">
                                          <p:stCondLst>
                                            <p:cond delay="1660"/>
                                          </p:stCondLst>
                                        </p:cTn>
                                        <p:tgtEl>
                                          <p:spTgt spid="6"/>
                                        </p:tgtEl>
                                        <p:attrNameLst>
                                          <p:attrName>ppt_y</p:attrName>
                                        </p:attrNameLst>
                                      </p:cBhvr>
                                      <p:tavLst>
                                        <p:tav tm="0" fmla="#ppt_y-sin(pi*$)/9">
                                          <p:val>
                                            <p:fltVal val="0"/>
                                          </p:val>
                                        </p:tav>
                                        <p:tav tm="100000">
                                          <p:val>
                                            <p:fltVal val="1"/>
                                          </p:val>
                                        </p:tav>
                                      </p:tavLst>
                                    </p:anim>
                                    <p:anim calcmode="lin" valueType="num">
                                      <p:cBhvr>
                                        <p:cTn id="24" dur="830" tmFilter="0, 0; 0.125,0.2665; 0.25,0.4; 0.375,0.465; 0.5,0.5;  0.625,0.535; 0.75,0.6; 0.875,0.7335; 1,1">
                                          <p:stCondLst>
                                            <p:cond delay="3310"/>
                                          </p:stCondLst>
                                        </p:cTn>
                                        <p:tgtEl>
                                          <p:spTgt spid="6"/>
                                        </p:tgtEl>
                                        <p:attrNameLst>
                                          <p:attrName>ppt_y</p:attrName>
                                        </p:attrNameLst>
                                      </p:cBhvr>
                                      <p:tavLst>
                                        <p:tav tm="0" fmla="#ppt_y-sin(pi*$)/27">
                                          <p:val>
                                            <p:fltVal val="0"/>
                                          </p:val>
                                        </p:tav>
                                        <p:tav tm="100000">
                                          <p:val>
                                            <p:fltVal val="1"/>
                                          </p:val>
                                        </p:tav>
                                      </p:tavLst>
                                    </p:anim>
                                    <p:anim calcmode="lin" valueType="num">
                                      <p:cBhvr>
                                        <p:cTn id="25" dur="410" tmFilter="0, 0; 0.125,0.2665; 0.25,0.4; 0.375,0.465; 0.5,0.5;  0.625,0.535; 0.75,0.6; 0.875,0.7335; 1,1">
                                          <p:stCondLst>
                                            <p:cond delay="4140"/>
                                          </p:stCondLst>
                                        </p:cTn>
                                        <p:tgtEl>
                                          <p:spTgt spid="6"/>
                                        </p:tgtEl>
                                        <p:attrNameLst>
                                          <p:attrName>ppt_y</p:attrName>
                                        </p:attrNameLst>
                                      </p:cBhvr>
                                      <p:tavLst>
                                        <p:tav tm="0" fmla="#ppt_y-sin(pi*$)/81">
                                          <p:val>
                                            <p:fltVal val="0"/>
                                          </p:val>
                                        </p:tav>
                                        <p:tav tm="100000">
                                          <p:val>
                                            <p:fltVal val="1"/>
                                          </p:val>
                                        </p:tav>
                                      </p:tavLst>
                                    </p:anim>
                                    <p:animScale>
                                      <p:cBhvr>
                                        <p:cTn id="26" dur="65">
                                          <p:stCondLst>
                                            <p:cond delay="1625"/>
                                          </p:stCondLst>
                                        </p:cTn>
                                        <p:tgtEl>
                                          <p:spTgt spid="6"/>
                                        </p:tgtEl>
                                      </p:cBhvr>
                                      <p:to x="100000" y="60000"/>
                                    </p:animScale>
                                    <p:animScale>
                                      <p:cBhvr>
                                        <p:cTn id="27" dur="415" decel="50000">
                                          <p:stCondLst>
                                            <p:cond delay="1690"/>
                                          </p:stCondLst>
                                        </p:cTn>
                                        <p:tgtEl>
                                          <p:spTgt spid="6"/>
                                        </p:tgtEl>
                                      </p:cBhvr>
                                      <p:to x="100000" y="100000"/>
                                    </p:animScale>
                                    <p:animScale>
                                      <p:cBhvr>
                                        <p:cTn id="28" dur="65">
                                          <p:stCondLst>
                                            <p:cond delay="3280"/>
                                          </p:stCondLst>
                                        </p:cTn>
                                        <p:tgtEl>
                                          <p:spTgt spid="6"/>
                                        </p:tgtEl>
                                      </p:cBhvr>
                                      <p:to x="100000" y="80000"/>
                                    </p:animScale>
                                    <p:animScale>
                                      <p:cBhvr>
                                        <p:cTn id="29" dur="415" decel="50000">
                                          <p:stCondLst>
                                            <p:cond delay="3345"/>
                                          </p:stCondLst>
                                        </p:cTn>
                                        <p:tgtEl>
                                          <p:spTgt spid="6"/>
                                        </p:tgtEl>
                                      </p:cBhvr>
                                      <p:to x="100000" y="100000"/>
                                    </p:animScale>
                                    <p:animScale>
                                      <p:cBhvr>
                                        <p:cTn id="30" dur="65">
                                          <p:stCondLst>
                                            <p:cond delay="4105"/>
                                          </p:stCondLst>
                                        </p:cTn>
                                        <p:tgtEl>
                                          <p:spTgt spid="6"/>
                                        </p:tgtEl>
                                      </p:cBhvr>
                                      <p:to x="100000" y="90000"/>
                                    </p:animScale>
                                    <p:animScale>
                                      <p:cBhvr>
                                        <p:cTn id="31" dur="415" decel="50000">
                                          <p:stCondLst>
                                            <p:cond delay="4170"/>
                                          </p:stCondLst>
                                        </p:cTn>
                                        <p:tgtEl>
                                          <p:spTgt spid="6"/>
                                        </p:tgtEl>
                                      </p:cBhvr>
                                      <p:to x="100000" y="100000"/>
                                    </p:animScale>
                                    <p:animScale>
                                      <p:cBhvr>
                                        <p:cTn id="32" dur="65">
                                          <p:stCondLst>
                                            <p:cond delay="4520"/>
                                          </p:stCondLst>
                                        </p:cTn>
                                        <p:tgtEl>
                                          <p:spTgt spid="6"/>
                                        </p:tgtEl>
                                      </p:cBhvr>
                                      <p:to x="100000" y="95000"/>
                                    </p:animScale>
                                    <p:animScale>
                                      <p:cBhvr>
                                        <p:cTn id="33" dur="415" decel="50000">
                                          <p:stCondLst>
                                            <p:cond delay="4585"/>
                                          </p:stCondLst>
                                        </p:cTn>
                                        <p:tgtEl>
                                          <p:spTgt spid="6"/>
                                        </p:tgtEl>
                                      </p:cBhvr>
                                      <p:to x="100000" y="100000"/>
                                    </p:animScale>
                                  </p:childTnLst>
                                </p:cTn>
                              </p:par>
                              <p:par>
                                <p:cTn id="34" presetID="6" presetClass="entr" presetSubtype="16" fill="hold" nodeType="withEffect">
                                  <p:stCondLst>
                                    <p:cond delay="1325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3750"/>
                                        <p:tgtEl>
                                          <p:spTgt spid="2"/>
                                        </p:tgtEl>
                                      </p:cBhvr>
                                    </p:animEffect>
                                  </p:childTnLst>
                                </p:cTn>
                              </p:par>
                              <p:par>
                                <p:cTn id="37" presetID="21" presetClass="entr" presetSubtype="1" fill="hold" nodeType="withEffect">
                                  <p:stCondLst>
                                    <p:cond delay="1700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3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415766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2" y="-95250"/>
            <a:ext cx="4757737"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66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893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938" y="0"/>
            <a:ext cx="463506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7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ircle(in)">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4267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
            <a:ext cx="4495800" cy="506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89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966" y="28246"/>
            <a:ext cx="2971800" cy="511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246"/>
            <a:ext cx="3276600" cy="506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992" y="-1315"/>
            <a:ext cx="3460532" cy="521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8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3058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400"/>
            <a:ext cx="830580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0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DIỄN THUYẾT VỀ - MẸ - GÂY XÚC ĐỘNG HÀNG TRIỆU CON TIM - HTV7.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37443"/>
            <a:ext cx="9067800" cy="5354637"/>
          </a:xfrm>
        </p:spPr>
      </p:pic>
    </p:spTree>
    <p:extLst>
      <p:ext uri="{BB962C8B-B14F-4D97-AF65-F5344CB8AC3E}">
        <p14:creationId xmlns:p14="http://schemas.microsoft.com/office/powerpoint/2010/main" val="1224287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4345" y="514350"/>
            <a:ext cx="7162800" cy="120032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III</a:t>
            </a:r>
            <a:r>
              <a:rPr lang="vi-VN" sz="3600" b="1" dirty="0" smtClean="0">
                <a:solidFill>
                  <a:srgbClr val="FF0000"/>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HƯỚNG </a:t>
            </a:r>
            <a:r>
              <a:rPr lang="vi-VN" sz="3600" b="1" dirty="0">
                <a:solidFill>
                  <a:srgbClr val="FF0000"/>
                </a:solidFill>
                <a:latin typeface="Times New Roman" pitchFamily="18" charset="0"/>
                <a:cs typeface="Times New Roman" pitchFamily="18" charset="0"/>
              </a:rPr>
              <a:t>DẪN VỀ NHÀ :</a:t>
            </a:r>
          </a:p>
          <a:p>
            <a:r>
              <a:rPr lang="vi-VN" sz="3600" b="1" dirty="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
        <p:nvSpPr>
          <p:cNvPr id="5" name="Rectangle 4"/>
          <p:cNvSpPr/>
          <p:nvPr/>
        </p:nvSpPr>
        <p:spPr>
          <a:xfrm>
            <a:off x="457200" y="1371422"/>
            <a:ext cx="8458200" cy="2554545"/>
          </a:xfrm>
          <a:prstGeom prst="rect">
            <a:avLst/>
          </a:prstGeom>
        </p:spPr>
        <p:txBody>
          <a:bodyPr wrap="square">
            <a:spAutoFit/>
          </a:bodyPr>
          <a:lstStyle/>
          <a:p>
            <a:r>
              <a:rPr lang="vi-VN" sz="4000" dirty="0" smtClean="0"/>
              <a:t>Soạn </a:t>
            </a:r>
            <a:r>
              <a:rPr lang="vi-VN" sz="4000" dirty="0"/>
              <a:t>bài: “Lặng lẽ Sa Pa”</a:t>
            </a:r>
          </a:p>
          <a:p>
            <a:r>
              <a:rPr lang="vi-VN" sz="4000" dirty="0"/>
              <a:t>+ Đọc kĩ văn bản</a:t>
            </a:r>
          </a:p>
          <a:p>
            <a:r>
              <a:rPr lang="vi-VN" sz="4000" dirty="0"/>
              <a:t>+Tìm hiểu ý nghĩa của truyện</a:t>
            </a:r>
          </a:p>
          <a:p>
            <a:r>
              <a:rPr lang="vi-VN" sz="4000" dirty="0"/>
              <a:t>+ Tìm hiểu chất trữ tình của tác phẩ</a:t>
            </a:r>
            <a:r>
              <a:rPr lang="vi-VN" sz="3600" dirty="0"/>
              <a:t>m</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530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38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742950"/>
            <a:ext cx="9144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800" b="1" dirty="0">
                <a:solidFill>
                  <a:srgbClr val="FF0000"/>
                </a:solidFill>
                <a:latin typeface="Times New Roman" pitchFamily="18" charset="0"/>
              </a:rPr>
              <a:t> CHÚC CÁC THẦY CÔ </a:t>
            </a:r>
          </a:p>
          <a:p>
            <a:pPr algn="ctr">
              <a:spcBef>
                <a:spcPct val="50000"/>
              </a:spcBef>
            </a:pPr>
            <a:r>
              <a:rPr lang="en-US" sz="4800" b="1" dirty="0">
                <a:solidFill>
                  <a:srgbClr val="FF0000"/>
                </a:solidFill>
                <a:latin typeface="Times New Roman" pitchFamily="18" charset="0"/>
              </a:rPr>
              <a:t>MẠNH KHỎE,</a:t>
            </a:r>
          </a:p>
          <a:p>
            <a:pPr algn="ctr">
              <a:spcBef>
                <a:spcPct val="50000"/>
              </a:spcBef>
            </a:pPr>
            <a:r>
              <a:rPr lang="en-US" sz="4800" b="1" dirty="0">
                <a:solidFill>
                  <a:srgbClr val="FF0000"/>
                </a:solidFill>
                <a:latin typeface="Times New Roman" pitchFamily="18" charset="0"/>
              </a:rPr>
              <a:t>CHÚC CÁC EM HỌC TẬP TỐT</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837" y="33502"/>
            <a:ext cx="2316163"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 y="3216275"/>
            <a:ext cx="18653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7130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repeatCount="3000" fill="hold" grpId="0" nodeType="withEffect">
                                  <p:stCondLst>
                                    <p:cond delay="0"/>
                                  </p:stCondLst>
                                  <p:iterate type="lt">
                                    <p:tmPct val="2000"/>
                                  </p:iterate>
                                  <p:childTnLst>
                                    <p:set>
                                      <p:cBhvr>
                                        <p:cTn id="6" dur="1" fill="hold">
                                          <p:stCondLst>
                                            <p:cond delay="0"/>
                                          </p:stCondLst>
                                        </p:cTn>
                                        <p:tgtEl>
                                          <p:spTgt spid="24578"/>
                                        </p:tgtEl>
                                        <p:attrNameLst>
                                          <p:attrName>style.visibility</p:attrName>
                                        </p:attrNameLst>
                                      </p:cBhvr>
                                      <p:to>
                                        <p:strVal val="visible"/>
                                      </p:to>
                                    </p:set>
                                    <p:animEffect transition="in" filter="fade">
                                      <p:cBhvr>
                                        <p:cTn id="7" dur="1925" decel="100000"/>
                                        <p:tgtEl>
                                          <p:spTgt spid="24578"/>
                                        </p:tgtEl>
                                      </p:cBhvr>
                                    </p:animEffect>
                                    <p:animScale>
                                      <p:cBhvr>
                                        <p:cTn id="8" dur="1925" decel="100000"/>
                                        <p:tgtEl>
                                          <p:spTgt spid="24578"/>
                                        </p:tgtEl>
                                      </p:cBhvr>
                                      <p:from x="10000" y="10000"/>
                                      <p:to x="200000" y="450000"/>
                                    </p:animScale>
                                    <p:animScale>
                                      <p:cBhvr>
                                        <p:cTn id="9" dur="3075" accel="100000" fill="hold">
                                          <p:stCondLst>
                                            <p:cond delay="1925"/>
                                          </p:stCondLst>
                                        </p:cTn>
                                        <p:tgtEl>
                                          <p:spTgt spid="24578"/>
                                        </p:tgtEl>
                                      </p:cBhvr>
                                      <p:from x="200000" y="450000"/>
                                      <p:to x="100000" y="100000"/>
                                    </p:animScale>
                                    <p:set>
                                      <p:cBhvr>
                                        <p:cTn id="10" dur="1925" fill="hold"/>
                                        <p:tgtEl>
                                          <p:spTgt spid="24578"/>
                                        </p:tgtEl>
                                        <p:attrNameLst>
                                          <p:attrName>ppt_x</p:attrName>
                                        </p:attrNameLst>
                                      </p:cBhvr>
                                      <p:to>
                                        <p:strVal val="(0.5)"/>
                                      </p:to>
                                    </p:set>
                                    <p:anim from="(0.5)" to="(#ppt_x)" calcmode="lin" valueType="num">
                                      <p:cBhvr>
                                        <p:cTn id="11" dur="3075" accel="100000" fill="hold">
                                          <p:stCondLst>
                                            <p:cond delay="1925"/>
                                          </p:stCondLst>
                                        </p:cTn>
                                        <p:tgtEl>
                                          <p:spTgt spid="24578"/>
                                        </p:tgtEl>
                                        <p:attrNameLst>
                                          <p:attrName>ppt_x</p:attrName>
                                        </p:attrNameLst>
                                      </p:cBhvr>
                                    </p:anim>
                                    <p:set>
                                      <p:cBhvr>
                                        <p:cTn id="12" dur="1925" fill="hold"/>
                                        <p:tgtEl>
                                          <p:spTgt spid="24578"/>
                                        </p:tgtEl>
                                        <p:attrNameLst>
                                          <p:attrName>ppt_y</p:attrName>
                                        </p:attrNameLst>
                                      </p:cBhvr>
                                      <p:to>
                                        <p:strVal val="(#ppt_y+0.4)"/>
                                      </p:to>
                                    </p:set>
                                    <p:anim from="(#ppt_y+0.4)" to="(#ppt_y)" calcmode="lin" valueType="num">
                                      <p:cBhvr>
                                        <p:cTn id="13" dur="3075" accel="100000" fill="hold">
                                          <p:stCondLst>
                                            <p:cond delay="1925"/>
                                          </p:stCondLst>
                                        </p:cTn>
                                        <p:tgtEl>
                                          <p:spTgt spid="2457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circle(in)">
                                      <p:cBhvr>
                                        <p:cTn id="18" dur="2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circle(in)">
                                      <p:cBhvr>
                                        <p:cTn id="23"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228600"/>
            <a:ext cx="3810000" cy="742950"/>
          </a:xfrm>
        </p:spPr>
        <p:txBody>
          <a:bodyPr>
            <a:normAutofit fontScale="90000"/>
          </a:bodyPr>
          <a:lstStyle/>
          <a:p>
            <a:r>
              <a:rPr lang="en-US" sz="4800" b="1" dirty="0" err="1" smtClean="0">
                <a:latin typeface="Times New Roman" pitchFamily="18" charset="0"/>
                <a:cs typeface="Times New Roman" pitchFamily="18" charset="0"/>
              </a:rPr>
              <a:t>Ngữ</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Văn</a:t>
            </a:r>
            <a:r>
              <a:rPr lang="en-US" sz="4800" b="1" dirty="0" smtClean="0">
                <a:latin typeface="Times New Roman" pitchFamily="18" charset="0"/>
                <a:cs typeface="Times New Roman" pitchFamily="18" charset="0"/>
              </a:rPr>
              <a:t> 9</a:t>
            </a:r>
            <a:endParaRPr lang="en-US" sz="4800" b="1" dirty="0">
              <a:latin typeface="Times New Roman" pitchFamily="18" charset="0"/>
              <a:cs typeface="Times New Roman" pitchFamily="18" charset="0"/>
            </a:endParaRPr>
          </a:p>
        </p:txBody>
      </p:sp>
      <p:sp>
        <p:nvSpPr>
          <p:cNvPr id="239619" name="Rectangle 3"/>
          <p:cNvSpPr>
            <a:spLocks noGrp="1" noChangeArrowheads="1"/>
          </p:cNvSpPr>
          <p:nvPr>
            <p:ph type="subTitle" idx="1"/>
          </p:nvPr>
        </p:nvSpPr>
        <p:spPr>
          <a:xfrm>
            <a:off x="2438400" y="2457450"/>
            <a:ext cx="3886200" cy="342900"/>
          </a:xfrm>
        </p:spPr>
        <p:txBody>
          <a:bodyPr>
            <a:normAutofit fontScale="62500" lnSpcReduction="20000"/>
          </a:bodyPr>
          <a:lstStyle/>
          <a:p>
            <a:pPr>
              <a:lnSpc>
                <a:spcPct val="80000"/>
              </a:lnSpc>
            </a:pPr>
            <a:r>
              <a:rPr lang="en-US" sz="4000" b="1">
                <a:solidFill>
                  <a:srgbClr val="FF0066"/>
                </a:solidFill>
                <a:latin typeface=".VnTime" pitchFamily="34" charset="0"/>
              </a:rPr>
              <a:t>TiÕt 65</a:t>
            </a:r>
          </a:p>
        </p:txBody>
      </p:sp>
      <p:sp>
        <p:nvSpPr>
          <p:cNvPr id="239620" name="WordArt 4"/>
          <p:cNvSpPr>
            <a:spLocks noChangeArrowheads="1" noChangeShapeType="1" noTextEdit="1"/>
          </p:cNvSpPr>
          <p:nvPr/>
        </p:nvSpPr>
        <p:spPr bwMode="auto">
          <a:xfrm>
            <a:off x="762000" y="2816815"/>
            <a:ext cx="6477000" cy="1828800"/>
          </a:xfrm>
          <a:prstGeom prst="rect">
            <a:avLst/>
          </a:prstGeom>
        </p:spPr>
        <p:txBody>
          <a:bodyPr wrap="none" fromWordArt="1">
            <a:prstTxWarp prst="textWave1">
              <a:avLst>
                <a:gd name="adj1" fmla="val 13005"/>
                <a:gd name="adj2" fmla="val 0"/>
              </a:avLst>
            </a:prstTxWarp>
          </a:bodyPr>
          <a:lstStyle/>
          <a:p>
            <a:pPr algn="ct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LuyÖn</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nãi</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Tù</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sù</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kÕt</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hîp</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víi</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nghÞ</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luËn</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vµ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miªu</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néi</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 </a:t>
            </a:r>
            <a:r>
              <a:rPr lang="en-US" sz="3600" kern="10" dirty="0" err="1">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t©m</a:t>
            </a:r>
            <a:r>
              <a:rPr lang="en-US" sz="3600" kern="10" dirty="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a:rPr>
              <a:t>.</a:t>
            </a:r>
          </a:p>
        </p:txBody>
      </p:sp>
      <p:sp>
        <p:nvSpPr>
          <p:cNvPr id="239621" name="Text Box 5"/>
          <p:cNvSpPr txBox="1">
            <a:spLocks noChangeArrowheads="1"/>
          </p:cNvSpPr>
          <p:nvPr/>
        </p:nvSpPr>
        <p:spPr bwMode="auto">
          <a:xfrm>
            <a:off x="3886200" y="114301"/>
            <a:ext cx="525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i="1" dirty="0" err="1">
                <a:solidFill>
                  <a:srgbClr val="CC0000"/>
                </a:solidFill>
                <a:latin typeface=".VnTime" pitchFamily="34" charset="0"/>
              </a:rPr>
              <a:t>Thø</a:t>
            </a:r>
            <a:r>
              <a:rPr lang="en-US" sz="2400" b="1" i="1" dirty="0">
                <a:solidFill>
                  <a:srgbClr val="CC0000"/>
                </a:solidFill>
                <a:latin typeface=".VnTime" pitchFamily="34" charset="0"/>
              </a:rPr>
              <a:t> </a:t>
            </a:r>
            <a:r>
              <a:rPr lang="en-US" sz="2400" b="1" i="1" dirty="0" err="1">
                <a:solidFill>
                  <a:srgbClr val="CC0000"/>
                </a:solidFill>
                <a:latin typeface=".VnTime" pitchFamily="34" charset="0"/>
              </a:rPr>
              <a:t>b</a:t>
            </a:r>
            <a:r>
              <a:rPr lang="en-US" sz="2400" b="1" i="1" dirty="0" err="1" smtClean="0">
                <a:solidFill>
                  <a:srgbClr val="CC0000"/>
                </a:solidFill>
                <a:latin typeface=".VnTime" pitchFamily="34" charset="0"/>
              </a:rPr>
              <a:t>a</a:t>
            </a:r>
            <a:r>
              <a:rPr lang="en-US" sz="2400" b="1" i="1" dirty="0" smtClean="0">
                <a:solidFill>
                  <a:srgbClr val="CC0000"/>
                </a:solidFill>
                <a:latin typeface=".VnTime" pitchFamily="34" charset="0"/>
              </a:rPr>
              <a:t>, </a:t>
            </a:r>
            <a:r>
              <a:rPr lang="en-US" sz="2400" b="1" i="1" dirty="0" err="1">
                <a:solidFill>
                  <a:srgbClr val="CC0000"/>
                </a:solidFill>
                <a:latin typeface=".VnTime" pitchFamily="34" charset="0"/>
              </a:rPr>
              <a:t>ngµy</a:t>
            </a:r>
            <a:r>
              <a:rPr lang="en-US" sz="2400" b="1" i="1" dirty="0">
                <a:solidFill>
                  <a:srgbClr val="CC0000"/>
                </a:solidFill>
                <a:latin typeface=".VnTime" pitchFamily="34" charset="0"/>
              </a:rPr>
              <a:t> </a:t>
            </a:r>
            <a:r>
              <a:rPr lang="en-US" sz="2400" b="1" i="1" dirty="0" smtClean="0">
                <a:solidFill>
                  <a:srgbClr val="CC0000"/>
                </a:solidFill>
                <a:latin typeface=".VnTime" pitchFamily="34" charset="0"/>
              </a:rPr>
              <a:t>02 </a:t>
            </a:r>
            <a:r>
              <a:rPr lang="en-US" sz="2400" b="1" i="1" dirty="0" err="1">
                <a:solidFill>
                  <a:srgbClr val="CC0000"/>
                </a:solidFill>
                <a:latin typeface=".VnTime" pitchFamily="34" charset="0"/>
              </a:rPr>
              <a:t>th¸ng</a:t>
            </a:r>
            <a:r>
              <a:rPr lang="en-US" sz="2400" b="1" i="1" dirty="0">
                <a:solidFill>
                  <a:srgbClr val="CC0000"/>
                </a:solidFill>
                <a:latin typeface=".VnTime" pitchFamily="34" charset="0"/>
              </a:rPr>
              <a:t> 11 </a:t>
            </a:r>
            <a:r>
              <a:rPr lang="en-US" sz="2400" b="1" i="1" dirty="0" err="1">
                <a:solidFill>
                  <a:srgbClr val="CC0000"/>
                </a:solidFill>
                <a:latin typeface=".VnTime" pitchFamily="34" charset="0"/>
              </a:rPr>
              <a:t>n¨m</a:t>
            </a:r>
            <a:r>
              <a:rPr lang="en-US" sz="2400" b="1" i="1" dirty="0">
                <a:solidFill>
                  <a:srgbClr val="CC0000"/>
                </a:solidFill>
                <a:latin typeface=".VnTime" pitchFamily="34" charset="0"/>
              </a:rPr>
              <a:t> </a:t>
            </a:r>
            <a:r>
              <a:rPr lang="en-US" sz="2400" b="1" i="1" dirty="0" smtClean="0">
                <a:solidFill>
                  <a:srgbClr val="CC0000"/>
                </a:solidFill>
                <a:latin typeface=".VnTime" pitchFamily="34" charset="0"/>
              </a:rPr>
              <a:t>2019</a:t>
            </a:r>
            <a:endParaRPr lang="en-US" sz="2400" b="1" i="1" dirty="0">
              <a:solidFill>
                <a:srgbClr val="CC0000"/>
              </a:solidFill>
              <a:latin typeface=".VnTime" pitchFamily="34" charset="0"/>
            </a:endParaRPr>
          </a:p>
        </p:txBody>
      </p:sp>
      <p:pic>
        <p:nvPicPr>
          <p:cNvPr id="239622" name="Picture 6" descr="images625541_Gardener[1]">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571750"/>
            <a:ext cx="1447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239623" name="WordArt 7" descr="Paper bag"/>
          <p:cNvSpPr>
            <a:spLocks noChangeArrowheads="1" noChangeShapeType="1" noTextEdit="1"/>
          </p:cNvSpPr>
          <p:nvPr/>
        </p:nvSpPr>
        <p:spPr bwMode="auto">
          <a:xfrm>
            <a:off x="1676400" y="1200150"/>
            <a:ext cx="5943600" cy="1143000"/>
          </a:xfrm>
          <a:prstGeom prst="rect">
            <a:avLst/>
          </a:prstGeom>
        </p:spPr>
        <p:txBody>
          <a:bodyPr wrap="none" fromWordArt="1">
            <a:prstTxWarp prst="textWave1">
              <a:avLst>
                <a:gd name="adj1" fmla="val 13005"/>
                <a:gd name="adj2" fmla="val 0"/>
              </a:avLst>
            </a:prstTxWarp>
          </a:bodyPr>
          <a:lstStyle/>
          <a:p>
            <a:pPr algn="ctr"/>
            <a:r>
              <a:rPr lang="en-US" sz="3600" kern="10" dirty="0" err="1">
                <a:ln w="9525">
                  <a:solidFill>
                    <a:srgbClr val="008000"/>
                  </a:solidFill>
                  <a:round/>
                  <a:headEnd/>
                  <a:tailEnd/>
                </a:ln>
                <a:blipFill dpi="0" rotWithShape="0">
                  <a:blip r:embed="rId4"/>
                  <a:srcRect/>
                  <a:tile tx="0" ty="0" sx="100000" sy="100000" flip="none" algn="tl"/>
                </a:blipFill>
                <a:effectLst>
                  <a:outerShdw dist="107763" dir="13500000" sx="125000" sy="125000" algn="br" rotWithShape="0">
                    <a:srgbClr val="C7DFD3">
                      <a:alpha val="50000"/>
                    </a:srgbClr>
                  </a:outerShdw>
                </a:effectLst>
                <a:latin typeface=".VnTime"/>
              </a:rPr>
              <a:t>TËp</a:t>
            </a:r>
            <a:r>
              <a:rPr lang="en-US" sz="3600" kern="10" dirty="0">
                <a:ln w="9525">
                  <a:solidFill>
                    <a:srgbClr val="008000"/>
                  </a:solidFill>
                  <a:round/>
                  <a:headEnd/>
                  <a:tailEnd/>
                </a:ln>
                <a:blipFill dpi="0" rotWithShape="0">
                  <a:blip r:embed="rId4"/>
                  <a:srcRect/>
                  <a:tile tx="0" ty="0" sx="100000" sy="100000" flip="none" algn="tl"/>
                </a:blipFill>
                <a:effectLst>
                  <a:outerShdw dist="107763" dir="13500000" sx="125000" sy="125000" algn="br" rotWithShape="0">
                    <a:srgbClr val="C7DFD3">
                      <a:alpha val="50000"/>
                    </a:srgbClr>
                  </a:outerShdw>
                </a:effectLst>
                <a:latin typeface=".VnTime"/>
              </a:rPr>
              <a:t> </a:t>
            </a:r>
            <a:r>
              <a:rPr lang="en-US" sz="3600" kern="10" dirty="0" err="1">
                <a:ln w="9525">
                  <a:solidFill>
                    <a:srgbClr val="008000"/>
                  </a:solidFill>
                  <a:round/>
                  <a:headEnd/>
                  <a:tailEnd/>
                </a:ln>
                <a:blipFill dpi="0" rotWithShape="0">
                  <a:blip r:embed="rId4"/>
                  <a:srcRect/>
                  <a:tile tx="0" ty="0" sx="100000" sy="100000" flip="none" algn="tl"/>
                </a:blipFill>
                <a:effectLst>
                  <a:outerShdw dist="107763" dir="13500000" sx="125000" sy="125000" algn="br" rotWithShape="0">
                    <a:srgbClr val="C7DFD3">
                      <a:alpha val="50000"/>
                    </a:srgbClr>
                  </a:outerShdw>
                </a:effectLst>
                <a:latin typeface=".VnTime"/>
              </a:rPr>
              <a:t>lµm</a:t>
            </a:r>
            <a:r>
              <a:rPr lang="en-US" sz="3600" kern="10" dirty="0">
                <a:ln w="9525">
                  <a:solidFill>
                    <a:srgbClr val="008000"/>
                  </a:solidFill>
                  <a:round/>
                  <a:headEnd/>
                  <a:tailEnd/>
                </a:ln>
                <a:blipFill dpi="0" rotWithShape="0">
                  <a:blip r:embed="rId4"/>
                  <a:srcRect/>
                  <a:tile tx="0" ty="0" sx="100000" sy="100000" flip="none" algn="tl"/>
                </a:blipFill>
                <a:effectLst>
                  <a:outerShdw dist="107763" dir="13500000" sx="125000" sy="125000" algn="br" rotWithShape="0">
                    <a:srgbClr val="C7DFD3">
                      <a:alpha val="50000"/>
                    </a:srgbClr>
                  </a:outerShdw>
                </a:effectLst>
                <a:latin typeface=".VnTime"/>
              </a:rPr>
              <a:t> </a:t>
            </a:r>
            <a:r>
              <a:rPr lang="en-US" sz="3600" kern="10" dirty="0" err="1">
                <a:ln w="9525">
                  <a:solidFill>
                    <a:srgbClr val="008000"/>
                  </a:solidFill>
                  <a:round/>
                  <a:headEnd/>
                  <a:tailEnd/>
                </a:ln>
                <a:blipFill dpi="0" rotWithShape="0">
                  <a:blip r:embed="rId4"/>
                  <a:srcRect/>
                  <a:tile tx="0" ty="0" sx="100000" sy="100000" flip="none" algn="tl"/>
                </a:blipFill>
                <a:effectLst>
                  <a:outerShdw dist="107763" dir="13500000" sx="125000" sy="125000" algn="br" rotWithShape="0">
                    <a:srgbClr val="C7DFD3">
                      <a:alpha val="50000"/>
                    </a:srgbClr>
                  </a:outerShdw>
                </a:effectLst>
                <a:latin typeface=".VnTime"/>
              </a:rPr>
              <a:t>v¨n</a:t>
            </a:r>
            <a:endParaRPr lang="en-US" sz="3600" kern="10" dirty="0">
              <a:ln w="9525">
                <a:solidFill>
                  <a:srgbClr val="008000"/>
                </a:solidFill>
                <a:round/>
                <a:headEnd/>
                <a:tailEnd/>
              </a:ln>
              <a:blipFill dpi="0" rotWithShape="0">
                <a:blip r:embed="rId4"/>
                <a:srcRect/>
                <a:tile tx="0" ty="0" sx="100000" sy="100000" flip="none" algn="tl"/>
              </a:blipFill>
              <a:effectLst>
                <a:outerShdw dist="107763" dir="13500000" sx="125000" sy="125000" algn="br" rotWithShape="0">
                  <a:srgbClr val="C7DFD3">
                    <a:alpha val="50000"/>
                  </a:srgbClr>
                </a:outerShdw>
              </a:effectLst>
              <a:latin typeface=".VnTime"/>
            </a:endParaRPr>
          </a:p>
        </p:txBody>
      </p:sp>
      <p:sp>
        <p:nvSpPr>
          <p:cNvPr id="2" name="TextBox 1"/>
          <p:cNvSpPr txBox="1"/>
          <p:nvPr/>
        </p:nvSpPr>
        <p:spPr>
          <a:xfrm>
            <a:off x="2470143" y="4610799"/>
            <a:ext cx="3528466" cy="523220"/>
          </a:xfrm>
          <a:prstGeom prst="rect">
            <a:avLst/>
          </a:prstGeom>
          <a:noFill/>
        </p:spPr>
        <p:txBody>
          <a:bodyPr wrap="none" rtlCol="0">
            <a:spAutoFit/>
          </a:bodyPr>
          <a:lstStyle/>
          <a:p>
            <a:r>
              <a:rPr lang="en-US" sz="2800" b="1" dirty="0" err="1" smtClean="0">
                <a:latin typeface="Times New Roman" pitchFamily="18" charset="0"/>
                <a:cs typeface="Times New Roman" pitchFamily="18" charset="0"/>
              </a:rPr>
              <a:t>Giáo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Thị</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Dịu</a:t>
            </a:r>
            <a:endParaRPr lang="en-US" sz="2800" b="1"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9806"/>
            <a:ext cx="8928100" cy="508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8328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barn(inHorizontal)">
                                      <p:cBhvr>
                                        <p:cTn id="7" dur="500"/>
                                        <p:tgtEl>
                                          <p:spTgt spid="239618"/>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39623"/>
                                        </p:tgtEl>
                                        <p:attrNameLst>
                                          <p:attrName>style.visibility</p:attrName>
                                        </p:attrNameLst>
                                      </p:cBhvr>
                                      <p:to>
                                        <p:strVal val="visible"/>
                                      </p:to>
                                    </p:set>
                                    <p:anim calcmode="lin" valueType="num">
                                      <p:cBhvr>
                                        <p:cTn id="10" dur="500" decel="50000" fill="hold">
                                          <p:stCondLst>
                                            <p:cond delay="0"/>
                                          </p:stCondLst>
                                        </p:cTn>
                                        <p:tgtEl>
                                          <p:spTgt spid="239623"/>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39623"/>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39623"/>
                                        </p:tgtEl>
                                        <p:attrNameLst>
                                          <p:attrName>ppt_w</p:attrName>
                                        </p:attrNameLst>
                                      </p:cBhvr>
                                      <p:tavLst>
                                        <p:tav tm="0">
                                          <p:val>
                                            <p:strVal val="#ppt_w*.05"/>
                                          </p:val>
                                        </p:tav>
                                        <p:tav tm="100000">
                                          <p:val>
                                            <p:strVal val="#ppt_w"/>
                                          </p:val>
                                        </p:tav>
                                      </p:tavLst>
                                    </p:anim>
                                    <p:anim calcmode="lin" valueType="num">
                                      <p:cBhvr>
                                        <p:cTn id="13" dur="1000" fill="hold"/>
                                        <p:tgtEl>
                                          <p:spTgt spid="239623"/>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39623"/>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39623"/>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39623"/>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39623"/>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239619">
                                            <p:txEl>
                                              <p:pRg st="0" end="0"/>
                                            </p:txEl>
                                          </p:spTgt>
                                        </p:tgtEl>
                                        <p:attrNameLst>
                                          <p:attrName>style.visibility</p:attrName>
                                        </p:attrNameLst>
                                      </p:cBhvr>
                                      <p:to>
                                        <p:strVal val="visible"/>
                                      </p:to>
                                    </p:set>
                                    <p:animEffect transition="in" filter="barn(inHorizontal)">
                                      <p:cBhvr>
                                        <p:cTn id="20" dur="500"/>
                                        <p:tgtEl>
                                          <p:spTgt spid="239619">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9621"/>
                                        </p:tgtEl>
                                        <p:attrNameLst>
                                          <p:attrName>style.visibility</p:attrName>
                                        </p:attrNameLst>
                                      </p:cBhvr>
                                      <p:to>
                                        <p:strVal val="visible"/>
                                      </p:to>
                                    </p:set>
                                    <p:animEffect transition="in" filter="wipe(down)">
                                      <p:cBhvr>
                                        <p:cTn id="23" dur="500"/>
                                        <p:tgtEl>
                                          <p:spTgt spid="239621"/>
                                        </p:tgtEl>
                                      </p:cBhvr>
                                    </p:animEffect>
                                  </p:childTnLst>
                                </p:cTn>
                              </p:par>
                              <p:par>
                                <p:cTn id="24" presetID="23" presetClass="entr" presetSubtype="16" repeatCount="3000" fill="hold" grpId="0" nodeType="withEffect">
                                  <p:stCondLst>
                                    <p:cond delay="0"/>
                                  </p:stCondLst>
                                  <p:childTnLst>
                                    <p:set>
                                      <p:cBhvr>
                                        <p:cTn id="25" dur="1" fill="hold">
                                          <p:stCondLst>
                                            <p:cond delay="0"/>
                                          </p:stCondLst>
                                        </p:cTn>
                                        <p:tgtEl>
                                          <p:spTgt spid="239620"/>
                                        </p:tgtEl>
                                        <p:attrNameLst>
                                          <p:attrName>style.visibility</p:attrName>
                                        </p:attrNameLst>
                                      </p:cBhvr>
                                      <p:to>
                                        <p:strVal val="visible"/>
                                      </p:to>
                                    </p:set>
                                    <p:anim calcmode="lin" valueType="num">
                                      <p:cBhvr>
                                        <p:cTn id="26" dur="3000" fill="hold"/>
                                        <p:tgtEl>
                                          <p:spTgt spid="239620"/>
                                        </p:tgtEl>
                                        <p:attrNameLst>
                                          <p:attrName>ppt_w</p:attrName>
                                        </p:attrNameLst>
                                      </p:cBhvr>
                                      <p:tavLst>
                                        <p:tav tm="0">
                                          <p:val>
                                            <p:fltVal val="0"/>
                                          </p:val>
                                        </p:tav>
                                        <p:tav tm="100000">
                                          <p:val>
                                            <p:strVal val="#ppt_w"/>
                                          </p:val>
                                        </p:tav>
                                      </p:tavLst>
                                    </p:anim>
                                    <p:anim calcmode="lin" valueType="num">
                                      <p:cBhvr>
                                        <p:cTn id="27" dur="3000" fill="hold"/>
                                        <p:tgtEl>
                                          <p:spTgt spid="239620"/>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P spid="239619" grpId="0" build="p"/>
      <p:bldP spid="239620" grpId="0" animBg="1"/>
      <p:bldP spid="239621" grpId="0"/>
      <p:bldP spid="239623"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541407"/>
            <a:ext cx="4691605" cy="707886"/>
          </a:xfrm>
          <a:prstGeom prst="rect">
            <a:avLst/>
          </a:prstGeom>
          <a:noFill/>
        </p:spPr>
        <p:txBody>
          <a:bodyPr wrap="none" rtlCol="0">
            <a:spAutoFit/>
          </a:bodyPr>
          <a:lstStyle/>
          <a:p>
            <a:r>
              <a:rPr lang="en-US" sz="4000" b="1" dirty="0" smtClean="0">
                <a:solidFill>
                  <a:srgbClr val="FF0000"/>
                </a:solidFill>
                <a:latin typeface="Times New Roman" pitchFamily="18" charset="0"/>
                <a:cs typeface="Times New Roman" pitchFamily="18" charset="0"/>
              </a:rPr>
              <a:t>KIỂM TRA BÀI CŨ</a:t>
            </a:r>
            <a:endParaRPr lang="en-US" sz="4000" b="1" dirty="0">
              <a:solidFill>
                <a:srgbClr val="FF0000"/>
              </a:solidFill>
              <a:latin typeface="Times New Roman" pitchFamily="18" charset="0"/>
              <a:cs typeface="Times New Roman" pitchFamily="18" charset="0"/>
            </a:endParaRPr>
          </a:p>
        </p:txBody>
      </p:sp>
      <p:sp>
        <p:nvSpPr>
          <p:cNvPr id="3" name="TextBox 2"/>
          <p:cNvSpPr txBox="1"/>
          <p:nvPr/>
        </p:nvSpPr>
        <p:spPr>
          <a:xfrm>
            <a:off x="1371600" y="2038350"/>
            <a:ext cx="4980851" cy="1200329"/>
          </a:xfrm>
          <a:prstGeom prst="rect">
            <a:avLst/>
          </a:prstGeom>
          <a:noFill/>
        </p:spPr>
        <p:txBody>
          <a:bodyPr wrap="none" rtlCol="0">
            <a:spAutoFit/>
          </a:bodyPr>
          <a:lstStyle/>
          <a:p>
            <a:r>
              <a:rPr lang="en-US" sz="3600" dirty="0" err="1" smtClean="0">
                <a:solidFill>
                  <a:srgbClr val="0070C0"/>
                </a:solidFill>
                <a:latin typeface="Times New Roman" pitchFamily="18" charset="0"/>
                <a:cs typeface="Times New Roman" pitchFamily="18" charset="0"/>
              </a:rPr>
              <a:t>Đối</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thoại</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độc</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thoại</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là</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gì</a:t>
            </a:r>
            <a:r>
              <a:rPr lang="en-US" sz="3600" dirty="0" smtClean="0">
                <a:solidFill>
                  <a:srgbClr val="0070C0"/>
                </a:solidFill>
                <a:latin typeface="Times New Roman" pitchFamily="18" charset="0"/>
                <a:cs typeface="Times New Roman" pitchFamily="18" charset="0"/>
              </a:rPr>
              <a:t>?</a:t>
            </a:r>
          </a:p>
          <a:p>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Lấy</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ví</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dụ</a:t>
            </a:r>
            <a:r>
              <a:rPr lang="en-US" sz="3600" dirty="0" smtClean="0">
                <a:solidFill>
                  <a:srgbClr val="0070C0"/>
                </a:solidFill>
                <a:latin typeface="Times New Roman" pitchFamily="18" charset="0"/>
                <a:cs typeface="Times New Roman" pitchFamily="18" charset="0"/>
              </a:rPr>
              <a:t> minh </a:t>
            </a:r>
            <a:r>
              <a:rPr lang="en-US" sz="3600" dirty="0" err="1" smtClean="0">
                <a:solidFill>
                  <a:srgbClr val="0070C0"/>
                </a:solidFill>
                <a:latin typeface="Times New Roman" pitchFamily="18" charset="0"/>
                <a:cs typeface="Times New Roman" pitchFamily="18" charset="0"/>
              </a:rPr>
              <a:t>họa</a:t>
            </a:r>
            <a:r>
              <a:rPr lang="en-US" sz="3600" dirty="0" smtClean="0">
                <a:solidFill>
                  <a:srgbClr val="0070C0"/>
                </a:solidFill>
                <a:latin typeface="Times New Roman" pitchFamily="18" charset="0"/>
                <a:cs typeface="Times New Roman" pitchFamily="18" charset="0"/>
              </a:rPr>
              <a:t>.</a:t>
            </a:r>
            <a:endParaRPr lang="en-US" sz="3600" dirty="0">
              <a:solidFill>
                <a:srgbClr val="0070C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26988"/>
            <a:ext cx="8924925"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7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DIỄN THUYẾT VỀ - MẸ - GÂY XÚC ĐỘNG HÀNG TRIỆU CON TIM - HTV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67241" y="2568180"/>
            <a:ext cx="9525" cy="7144"/>
          </a:xfrm>
          <a:prstGeom prst="rect">
            <a:avLst/>
          </a:prstGeom>
        </p:spPr>
      </p:pic>
      <p:pic>
        <p:nvPicPr>
          <p:cNvPr id="5" name="BÀI DIỄN THUYẾT VỀ - MẸ - GÂY XÚC ĐỘNG HÀNG TRIỆU CON TIM - HTV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67241" y="2568180"/>
            <a:ext cx="9525" cy="7144"/>
          </a:xfrm>
          <a:prstGeom prst="rect">
            <a:avLst/>
          </a:prstGeom>
        </p:spPr>
      </p:pic>
      <p:sp>
        <p:nvSpPr>
          <p:cNvPr id="2" name="TextBox 1"/>
          <p:cNvSpPr txBox="1"/>
          <p:nvPr/>
        </p:nvSpPr>
        <p:spPr>
          <a:xfrm>
            <a:off x="557048" y="133351"/>
            <a:ext cx="3812262" cy="646331"/>
          </a:xfrm>
          <a:prstGeom prst="rect">
            <a:avLst/>
          </a:prstGeom>
          <a:noFill/>
        </p:spPr>
        <p:txBody>
          <a:bodyPr wrap="none" rtlCol="0">
            <a:spAutoFit/>
          </a:bodyPr>
          <a:lstStyle/>
          <a:p>
            <a:r>
              <a:rPr lang="en-US" sz="3600" b="1" dirty="0" smtClean="0">
                <a:solidFill>
                  <a:srgbClr val="FF0000"/>
                </a:solidFill>
                <a:latin typeface="Times New Roman" pitchFamily="18" charset="0"/>
                <a:cs typeface="Times New Roman" pitchFamily="18" charset="0"/>
              </a:rPr>
              <a:t>I. </a:t>
            </a:r>
            <a:r>
              <a:rPr lang="en-US" sz="3600" b="1" dirty="0" err="1" smtClean="0">
                <a:solidFill>
                  <a:srgbClr val="FF0000"/>
                </a:solidFill>
                <a:latin typeface="Times New Roman" pitchFamily="18" charset="0"/>
                <a:cs typeface="Times New Roman" pitchFamily="18" charset="0"/>
              </a:rPr>
              <a:t>Chuẩn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bị</a:t>
            </a:r>
            <a:r>
              <a:rPr lang="en-US" sz="3600" b="1" dirty="0" smtClean="0">
                <a:solidFill>
                  <a:srgbClr val="FF0000"/>
                </a:solidFill>
                <a:latin typeface="Times New Roman" pitchFamily="18" charset="0"/>
                <a:cs typeface="Times New Roman" pitchFamily="18" charset="0"/>
              </a:rPr>
              <a:t> ở </a:t>
            </a:r>
            <a:r>
              <a:rPr lang="en-US" sz="3600" b="1" dirty="0" err="1" smtClean="0">
                <a:solidFill>
                  <a:srgbClr val="FF0000"/>
                </a:solidFill>
                <a:latin typeface="Times New Roman" pitchFamily="18" charset="0"/>
                <a:cs typeface="Times New Roman" pitchFamily="18" charset="0"/>
              </a:rPr>
              <a:t>nhà</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 name="TextBox 2"/>
          <p:cNvSpPr txBox="1"/>
          <p:nvPr/>
        </p:nvSpPr>
        <p:spPr>
          <a:xfrm>
            <a:off x="876303" y="639162"/>
            <a:ext cx="2069797" cy="646331"/>
          </a:xfrm>
          <a:prstGeom prst="rect">
            <a:avLst/>
          </a:prstGeom>
          <a:noFill/>
        </p:spPr>
        <p:txBody>
          <a:bodyPr wrap="none" rtlCol="0">
            <a:spAutoFit/>
          </a:bodyPr>
          <a:lstStyle/>
          <a:p>
            <a:r>
              <a:rPr lang="en-US" sz="3600" b="1" dirty="0" smtClean="0">
                <a:solidFill>
                  <a:srgbClr val="0070C0"/>
                </a:solidFill>
                <a:latin typeface="Times New Roman" pitchFamily="18" charset="0"/>
                <a:cs typeface="Times New Roman" pitchFamily="18" charset="0"/>
              </a:rPr>
              <a:t>1. </a:t>
            </a:r>
            <a:r>
              <a:rPr lang="en-US" sz="3600" b="1" dirty="0" err="1" smtClean="0">
                <a:solidFill>
                  <a:srgbClr val="0070C0"/>
                </a:solidFill>
                <a:latin typeface="Times New Roman" pitchFamily="18" charset="0"/>
                <a:cs typeface="Times New Roman" pitchFamily="18" charset="0"/>
              </a:rPr>
              <a:t>Đề</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bài</a:t>
            </a:r>
            <a:r>
              <a:rPr lang="en-US" sz="3600" b="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itchFamily="18" charset="0"/>
              <a:cs typeface="Times New Roman" pitchFamily="18" charset="0"/>
            </a:endParaRPr>
          </a:p>
        </p:txBody>
      </p:sp>
      <p:sp>
        <p:nvSpPr>
          <p:cNvPr id="7" name="TextBox 6"/>
          <p:cNvSpPr txBox="1"/>
          <p:nvPr/>
        </p:nvSpPr>
        <p:spPr>
          <a:xfrm>
            <a:off x="76200" y="1137247"/>
            <a:ext cx="9144000" cy="4031873"/>
          </a:xfrm>
          <a:prstGeom prst="rect">
            <a:avLst/>
          </a:prstGeom>
          <a:noFill/>
        </p:spPr>
        <p:txBody>
          <a:bodyPr wrap="square" rtlCol="0">
            <a:spAutoFit/>
          </a:bodyPr>
          <a:lstStyle/>
          <a:p>
            <a:r>
              <a:rPr lang="vi-VN" sz="3200" b="1" i="1" u="sng" dirty="0">
                <a:latin typeface="Times New Roman" pitchFamily="18" charset="0"/>
                <a:cs typeface="Times New Roman" pitchFamily="18" charset="0"/>
              </a:rPr>
              <a:t>Đề 1</a:t>
            </a:r>
            <a:r>
              <a:rPr lang="vi-VN" sz="3200" dirty="0">
                <a:latin typeface="Times New Roman" pitchFamily="18" charset="0"/>
                <a:cs typeface="Times New Roman" pitchFamily="18" charset="0"/>
              </a:rPr>
              <a:t>: Kể lại tâm trạng của em sau một lần mắc lỗi với cha mẹ.</a:t>
            </a:r>
          </a:p>
          <a:p>
            <a:r>
              <a:rPr lang="vi-VN" sz="3200" b="1" u="sng" dirty="0">
                <a:latin typeface="Times New Roman" pitchFamily="18" charset="0"/>
                <a:cs typeface="Times New Roman" pitchFamily="18" charset="0"/>
              </a:rPr>
              <a:t>Đề 2</a:t>
            </a:r>
            <a:r>
              <a:rPr lang="vi-VN" sz="3200" dirty="0">
                <a:latin typeface="Times New Roman" pitchFamily="18" charset="0"/>
                <a:cs typeface="Times New Roman" pitchFamily="18" charset="0"/>
              </a:rPr>
              <a:t>: Kể lại buổi sinh hoạt gia đình em xoay quanh vấn đề học tập của em.</a:t>
            </a:r>
          </a:p>
          <a:p>
            <a:r>
              <a:rPr lang="vi-VN" sz="3200" b="1" i="1" u="sng" dirty="0">
                <a:latin typeface="Times New Roman" pitchFamily="18" charset="0"/>
                <a:cs typeface="Times New Roman" pitchFamily="18" charset="0"/>
              </a:rPr>
              <a:t>Đề 3</a:t>
            </a:r>
            <a:r>
              <a:rPr lang="vi-VN" sz="3200" dirty="0">
                <a:latin typeface="Times New Roman" pitchFamily="18" charset="0"/>
                <a:cs typeface="Times New Roman" pitchFamily="18" charset="0"/>
              </a:rPr>
              <a:t>: Dựa vào nội dung phần đầu tác </a:t>
            </a:r>
            <a:r>
              <a:rPr lang="vi-VN" sz="3200" dirty="0" smtClean="0">
                <a:latin typeface="Times New Roman" pitchFamily="18" charset="0"/>
                <a:cs typeface="Times New Roman" pitchFamily="18" charset="0"/>
              </a:rPr>
              <a:t>phẩm</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Chuyện </a:t>
            </a:r>
            <a:r>
              <a:rPr lang="vi-VN" sz="3200" dirty="0">
                <a:latin typeface="Times New Roman" pitchFamily="18" charset="0"/>
                <a:cs typeface="Times New Roman" pitchFamily="18" charset="0"/>
              </a:rPr>
              <a:t>người con gái Nam </a:t>
            </a:r>
            <a:r>
              <a:rPr lang="vi-VN" sz="3200" dirty="0" smtClean="0">
                <a:latin typeface="Times New Roman" pitchFamily="18" charset="0"/>
                <a:cs typeface="Times New Roman" pitchFamily="18" charset="0"/>
              </a:rPr>
              <a:t>Xương</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(Từ </a:t>
            </a:r>
            <a:r>
              <a:rPr lang="vi-VN" sz="3200" dirty="0">
                <a:latin typeface="Times New Roman" pitchFamily="18" charset="0"/>
                <a:cs typeface="Times New Roman" pitchFamily="18" charset="0"/>
              </a:rPr>
              <a:t>đầu...nhưng việc trót đã qua rồi), hãy đóng vai Trương Sinh để kể lại câu chuyện.</a:t>
            </a:r>
          </a:p>
        </p:txBody>
      </p:sp>
    </p:spTree>
    <p:extLst>
      <p:ext uri="{BB962C8B-B14F-4D97-AF65-F5344CB8AC3E}">
        <p14:creationId xmlns:p14="http://schemas.microsoft.com/office/powerpoint/2010/main" val="239812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anim calcmode="lin" valueType="num">
                                      <p:cBhvr>
                                        <p:cTn id="2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video>
              <p:cMediaNode vol="80000">
                <p:cTn id="35" fill="hold" display="0">
                  <p:stCondLst>
                    <p:cond delay="indefinite"/>
                  </p:stCondLst>
                </p:cTn>
                <p:tgtEl>
                  <p:spTgt spid="4"/>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video>
              <p:cMediaNode vol="80000">
                <p:cTn id="41"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476" y="463013"/>
            <a:ext cx="8915400" cy="4339650"/>
          </a:xfrm>
          <a:prstGeom prst="rect">
            <a:avLst/>
          </a:prstGeom>
        </p:spPr>
        <p:txBody>
          <a:bodyPr wrap="square">
            <a:spAutoFit/>
          </a:bodyPr>
          <a:lstStyle/>
          <a:p>
            <a:r>
              <a:rPr lang="vi-VN" sz="3600" b="1" dirty="0">
                <a:solidFill>
                  <a:srgbClr val="0070C0"/>
                </a:solidFill>
                <a:latin typeface="+mj-lt"/>
              </a:rPr>
              <a:t>2. Lưu ý:</a:t>
            </a:r>
          </a:p>
          <a:p>
            <a:r>
              <a:rPr lang="vi-VN" sz="3600" dirty="0">
                <a:latin typeface="+mj-lt"/>
              </a:rPr>
              <a:t>  </a:t>
            </a:r>
            <a:r>
              <a:rPr lang="vi-VN" sz="4000" dirty="0">
                <a:latin typeface="Times New Roman" pitchFamily="18" charset="0"/>
                <a:cs typeface="Times New Roman" pitchFamily="18" charset="0"/>
              </a:rPr>
              <a:t>- Không viết thành bài văn, chỉ </a:t>
            </a:r>
            <a:r>
              <a:rPr lang="en-US" sz="4000" dirty="0" err="1">
                <a:latin typeface="Times New Roman" pitchFamily="18" charset="0"/>
                <a:cs typeface="Times New Roman" pitchFamily="18" charset="0"/>
              </a:rPr>
              <a:t>nêu</a:t>
            </a:r>
            <a:r>
              <a:rPr lang="vi-VN" sz="4000" dirty="0">
                <a:latin typeface="Times New Roman" pitchFamily="18" charset="0"/>
                <a:cs typeface="Times New Roman" pitchFamily="18" charset="0"/>
              </a:rPr>
              <a:t> ý chính.</a:t>
            </a:r>
          </a:p>
          <a:p>
            <a:r>
              <a:rPr lang="vi-VN" sz="4000" dirty="0">
                <a:latin typeface="Times New Roman" pitchFamily="18" charset="0"/>
                <a:cs typeface="Times New Roman" pitchFamily="18" charset="0"/>
              </a:rPr>
              <a:t>  - Sử dụng yếu tố nghị luận, miêu tả nội tâm, các hình thức đối thoại, độc thoại.</a:t>
            </a:r>
          </a:p>
          <a:p>
            <a:r>
              <a:rPr lang="vi-VN" sz="4000" dirty="0">
                <a:latin typeface="Times New Roman" pitchFamily="18" charset="0"/>
                <a:cs typeface="Times New Roman" pitchFamily="18" charset="0"/>
              </a:rPr>
              <a:t>  - Luyện tập ở nhà, sắp xếp trước các ý sẽ nói theo từng </a:t>
            </a:r>
            <a:r>
              <a:rPr lang="vi-VN" sz="4000" dirty="0" smtClean="0">
                <a:latin typeface="Times New Roman" pitchFamily="18" charset="0"/>
                <a:cs typeface="Times New Roman" pitchFamily="18" charset="0"/>
              </a:rPr>
              <a:t>phần</a:t>
            </a:r>
            <a:r>
              <a:rPr lang="en-US" sz="4000" dirty="0" smtClean="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val="10640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9854"/>
            <a:ext cx="5715000" cy="646331"/>
          </a:xfrm>
          <a:prstGeom prst="rect">
            <a:avLst/>
          </a:prstGeom>
        </p:spPr>
        <p:txBody>
          <a:bodyPr wrap="square">
            <a:spAutoFit/>
          </a:bodyPr>
          <a:lstStyle/>
          <a:p>
            <a:r>
              <a:rPr lang="en-US" sz="3600" b="1" dirty="0" smtClean="0">
                <a:solidFill>
                  <a:srgbClr val="0070C0"/>
                </a:solidFill>
                <a:latin typeface="Times New Roman" pitchFamily="18" charset="0"/>
                <a:cs typeface="Times New Roman" pitchFamily="18" charset="0"/>
              </a:rPr>
              <a:t>3</a:t>
            </a:r>
            <a:r>
              <a:rPr lang="vi-VN"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Yêu</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cầu</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giờ</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luyện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nói</a:t>
            </a:r>
            <a:r>
              <a:rPr lang="vi-VN" sz="3600" b="1" dirty="0" smtClean="0">
                <a:solidFill>
                  <a:srgbClr val="0070C0"/>
                </a:solidFill>
                <a:latin typeface="Times New Roman" pitchFamily="18" charset="0"/>
                <a:cs typeface="Times New Roman" pitchFamily="18" charset="0"/>
              </a:rPr>
              <a:t>:</a:t>
            </a:r>
            <a:endParaRPr lang="vi-VN" sz="3600" b="1" dirty="0">
              <a:solidFill>
                <a:srgbClr val="0070C0"/>
              </a:solidFill>
              <a:latin typeface="Times New Roman" pitchFamily="18" charset="0"/>
              <a:cs typeface="Times New Roman" pitchFamily="18" charset="0"/>
            </a:endParaRPr>
          </a:p>
        </p:txBody>
      </p:sp>
      <p:sp>
        <p:nvSpPr>
          <p:cNvPr id="4" name="Rectangle 3"/>
          <p:cNvSpPr/>
          <p:nvPr/>
        </p:nvSpPr>
        <p:spPr>
          <a:xfrm>
            <a:off x="609602" y="656185"/>
            <a:ext cx="3032177"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 Với người nói:</a:t>
            </a:r>
          </a:p>
        </p:txBody>
      </p:sp>
      <p:sp>
        <p:nvSpPr>
          <p:cNvPr id="5" name="Rectangle 4"/>
          <p:cNvSpPr/>
          <p:nvPr/>
        </p:nvSpPr>
        <p:spPr>
          <a:xfrm>
            <a:off x="441955" y="1159876"/>
            <a:ext cx="3801041" cy="523220"/>
          </a:xfrm>
          <a:prstGeom prst="rect">
            <a:avLst/>
          </a:prstGeom>
        </p:spPr>
        <p:txBody>
          <a:bodyPr wrap="none">
            <a:spAutoFit/>
          </a:bodyPr>
          <a:lstStyle/>
          <a:p>
            <a:r>
              <a:rPr lang="vi-VN" sz="2800" dirty="0"/>
              <a:t> </a:t>
            </a:r>
            <a:r>
              <a:rPr lang="en-US" sz="2800" dirty="0" smtClean="0">
                <a:cs typeface="Times New Roman" pitchFamily="18" charset="0"/>
              </a:rPr>
              <a:t>- </a:t>
            </a:r>
            <a:r>
              <a:rPr lang="vi-VN" sz="2800" b="1" dirty="0" smtClean="0"/>
              <a:t>Đảm </a:t>
            </a:r>
            <a:r>
              <a:rPr lang="vi-VN" sz="2800" b="1" dirty="0"/>
              <a:t>bảo kĩ năng nói:</a:t>
            </a:r>
          </a:p>
        </p:txBody>
      </p:sp>
      <p:sp>
        <p:nvSpPr>
          <p:cNvPr id="6" name="Rectangle 5"/>
          <p:cNvSpPr/>
          <p:nvPr/>
        </p:nvSpPr>
        <p:spPr>
          <a:xfrm>
            <a:off x="609600" y="1652886"/>
            <a:ext cx="4572000" cy="461665"/>
          </a:xfrm>
          <a:prstGeom prst="rect">
            <a:avLst/>
          </a:prstGeom>
        </p:spPr>
        <p:txBody>
          <a:bodyPr>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rõ</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ràng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lạc</a:t>
            </a:r>
            <a:r>
              <a:rPr lang="en-US" sz="2400" dirty="0">
                <a:latin typeface="Times New Roman" pitchFamily="18" charset="0"/>
                <a:cs typeface="Times New Roman" pitchFamily="18" charset="0"/>
              </a:rPr>
              <a:t>.</a:t>
            </a:r>
          </a:p>
        </p:txBody>
      </p:sp>
      <p:sp>
        <p:nvSpPr>
          <p:cNvPr id="7" name="Rectangle 6"/>
          <p:cNvSpPr/>
          <p:nvPr/>
        </p:nvSpPr>
        <p:spPr>
          <a:xfrm>
            <a:off x="593834" y="2114551"/>
            <a:ext cx="3748142" cy="461665"/>
          </a:xfrm>
          <a:prstGeom prst="rect">
            <a:avLst/>
          </a:prstGeom>
        </p:spPr>
        <p:txBody>
          <a:bodyPr wrap="none">
            <a:spAutoFit/>
          </a:bodyPr>
          <a:lstStyle/>
          <a:p>
            <a:r>
              <a:rPr lang="vi-VN" sz="2400" dirty="0">
                <a:latin typeface="Times New Roman" pitchFamily="18" charset="0"/>
                <a:cs typeface="Times New Roman" pitchFamily="18" charset="0"/>
              </a:rPr>
              <a:t>+ Không viết ra giấy rồi đọc.</a:t>
            </a:r>
            <a:endParaRPr lang="en-US" sz="2400" dirty="0">
              <a:latin typeface="Times New Roman" pitchFamily="18" charset="0"/>
              <a:cs typeface="Times New Roman" pitchFamily="18" charset="0"/>
            </a:endParaRPr>
          </a:p>
        </p:txBody>
      </p:sp>
      <p:sp>
        <p:nvSpPr>
          <p:cNvPr id="8" name="Rectangle 7"/>
          <p:cNvSpPr/>
          <p:nvPr/>
        </p:nvSpPr>
        <p:spPr>
          <a:xfrm>
            <a:off x="470860" y="2478355"/>
            <a:ext cx="1627369" cy="523220"/>
          </a:xfrm>
          <a:prstGeom prst="rect">
            <a:avLst/>
          </a:prstGeom>
        </p:spPr>
        <p:txBody>
          <a:bodyPr wrap="none">
            <a:spAutoFit/>
          </a:bodyPr>
          <a:lstStyle/>
          <a:p>
            <a:r>
              <a:rPr lang="vi-VN" sz="2800" dirty="0"/>
              <a:t> </a:t>
            </a:r>
            <a:r>
              <a:rPr lang="en-US" sz="2800" b="1" dirty="0" smtClean="0">
                <a:cs typeface="Times New Roman" pitchFamily="18" charset="0"/>
              </a:rPr>
              <a:t>- </a:t>
            </a:r>
            <a:r>
              <a:rPr lang="vi-VN" sz="2800" b="1" dirty="0" smtClean="0">
                <a:cs typeface="Times New Roman" pitchFamily="18" charset="0"/>
              </a:rPr>
              <a:t>Tư </a:t>
            </a:r>
            <a:r>
              <a:rPr lang="vi-VN" sz="2800" b="1" dirty="0">
                <a:cs typeface="Times New Roman" pitchFamily="18" charset="0"/>
              </a:rPr>
              <a:t>thế:</a:t>
            </a:r>
          </a:p>
        </p:txBody>
      </p:sp>
      <p:sp>
        <p:nvSpPr>
          <p:cNvPr id="9" name="Rectangle 8"/>
          <p:cNvSpPr/>
          <p:nvPr/>
        </p:nvSpPr>
        <p:spPr>
          <a:xfrm>
            <a:off x="593834" y="2798725"/>
            <a:ext cx="6253656" cy="461665"/>
          </a:xfrm>
          <a:prstGeom prst="rect">
            <a:avLst/>
          </a:prstGeom>
        </p:spPr>
        <p:txBody>
          <a:bodyPr wrap="square">
            <a:spAutoFit/>
          </a:bodyPr>
          <a:lstStyle/>
          <a:p>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Ngay </a:t>
            </a:r>
            <a:r>
              <a:rPr lang="vi-VN" sz="2400" dirty="0">
                <a:latin typeface="Times New Roman" pitchFamily="18" charset="0"/>
                <a:cs typeface="Times New Roman" pitchFamily="18" charset="0"/>
              </a:rPr>
              <a:t>ngắn, nghiêm túc, đàng hoàng, tự tin.</a:t>
            </a:r>
          </a:p>
        </p:txBody>
      </p:sp>
      <p:sp>
        <p:nvSpPr>
          <p:cNvPr id="10" name="Rectangle 9"/>
          <p:cNvSpPr/>
          <p:nvPr/>
        </p:nvSpPr>
        <p:spPr>
          <a:xfrm>
            <a:off x="593837" y="3249222"/>
            <a:ext cx="7864365" cy="830997"/>
          </a:xfrm>
          <a:prstGeom prst="rect">
            <a:avLst/>
          </a:prstGeom>
        </p:spPr>
        <p:txBody>
          <a:bodyPr wrap="square">
            <a:spAutoFit/>
          </a:bodyPr>
          <a:lstStyle/>
          <a:p>
            <a:r>
              <a:rPr lang="vi-VN" sz="2400" dirty="0">
                <a:latin typeface="Times New Roman" pitchFamily="18" charset="0"/>
                <a:cs typeface="Times New Roman" pitchFamily="18" charset="0"/>
              </a:rPr>
              <a:t>+ Hướng mắt vào người nghe, thu hút người nghe vào nội dung nói của mình.</a:t>
            </a:r>
          </a:p>
        </p:txBody>
      </p:sp>
      <p:sp>
        <p:nvSpPr>
          <p:cNvPr id="11" name="Rectangle 10"/>
          <p:cNvSpPr/>
          <p:nvPr/>
        </p:nvSpPr>
        <p:spPr>
          <a:xfrm>
            <a:off x="408343" y="3968176"/>
            <a:ext cx="3328732" cy="584775"/>
          </a:xfrm>
          <a:prstGeom prst="rect">
            <a:avLst/>
          </a:prstGeom>
        </p:spPr>
        <p:txBody>
          <a:bodyPr wrap="none">
            <a:spAutoFit/>
          </a:bodyPr>
          <a:lstStyle/>
          <a:p>
            <a:r>
              <a:rPr lang="vi-VN" sz="3200" b="1" dirty="0">
                <a:solidFill>
                  <a:srgbClr val="C00000"/>
                </a:solidFill>
              </a:rPr>
              <a:t>* Với người nghe:</a:t>
            </a:r>
          </a:p>
        </p:txBody>
      </p:sp>
      <p:sp>
        <p:nvSpPr>
          <p:cNvPr id="12" name="Rectangle 11"/>
          <p:cNvSpPr/>
          <p:nvPr/>
        </p:nvSpPr>
        <p:spPr>
          <a:xfrm>
            <a:off x="593834" y="4552951"/>
            <a:ext cx="8688360" cy="461665"/>
          </a:xfrm>
          <a:prstGeom prst="rect">
            <a:avLst/>
          </a:prstGeom>
        </p:spPr>
        <p:txBody>
          <a:bodyPr wrap="square">
            <a:spAutoFit/>
          </a:bodyPr>
          <a:lstStyle/>
          <a:p>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xét</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0800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barn(inVertic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barn(inVertical)">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barn(inVertical)">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barn(inVertical)">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wipe(down)">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2">
                                            <p:txEl>
                                              <p:pRg st="0" end="0"/>
                                            </p:txEl>
                                          </p:spTgt>
                                        </p:tgtEl>
                                        <p:attrNameLst>
                                          <p:attrName>style.visibility</p:attrName>
                                        </p:attrNameLst>
                                      </p:cBhvr>
                                      <p:to>
                                        <p:strVal val="visible"/>
                                      </p:to>
                                    </p:set>
                                    <p:animEffect transition="in" filter="barn(inVertical)">
                                      <p:cBhvr>
                                        <p:cTn id="5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7050" y="133351"/>
            <a:ext cx="4773743" cy="646331"/>
          </a:xfrm>
          <a:prstGeom prst="rect">
            <a:avLst/>
          </a:prstGeom>
          <a:noFill/>
        </p:spPr>
        <p:txBody>
          <a:bodyPr wrap="none" rtlCol="0">
            <a:spAutoFit/>
          </a:bodyPr>
          <a:lstStyle/>
          <a:p>
            <a:r>
              <a:rPr lang="en-US" sz="3600" b="1" dirty="0" smtClean="0">
                <a:solidFill>
                  <a:srgbClr val="FF0000"/>
                </a:solidFill>
                <a:latin typeface="Times New Roman" pitchFamily="18" charset="0"/>
                <a:cs typeface="Times New Roman" pitchFamily="18" charset="0"/>
              </a:rPr>
              <a:t>II. </a:t>
            </a:r>
            <a:r>
              <a:rPr lang="en-US" sz="3600" b="1" dirty="0" err="1" smtClean="0">
                <a:solidFill>
                  <a:srgbClr val="FF0000"/>
                </a:solidFill>
                <a:latin typeface="Times New Roman" pitchFamily="18" charset="0"/>
                <a:cs typeface="Times New Roman" pitchFamily="18" charset="0"/>
              </a:rPr>
              <a:t>Thực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lớp</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5" name="Rectangle 4"/>
          <p:cNvSpPr/>
          <p:nvPr/>
        </p:nvSpPr>
        <p:spPr>
          <a:xfrm>
            <a:off x="838200" y="971551"/>
            <a:ext cx="2351926" cy="646331"/>
          </a:xfrm>
          <a:prstGeom prst="rect">
            <a:avLst/>
          </a:prstGeom>
        </p:spPr>
        <p:txBody>
          <a:bodyPr wrap="none">
            <a:spAutoFit/>
          </a:bodyPr>
          <a:lstStyle/>
          <a:p>
            <a:r>
              <a:rPr lang="en-US" sz="3600" b="1" dirty="0">
                <a:solidFill>
                  <a:srgbClr val="0070C0"/>
                </a:solidFill>
                <a:latin typeface="Times New Roman" pitchFamily="18" charset="0"/>
                <a:cs typeface="Times New Roman" pitchFamily="18" charset="0"/>
              </a:rPr>
              <a:t>1. </a:t>
            </a:r>
            <a:r>
              <a:rPr lang="en-US" sz="3600" b="1" dirty="0" err="1" smtClean="0">
                <a:solidFill>
                  <a:srgbClr val="0070C0"/>
                </a:solidFill>
                <a:latin typeface="Times New Roman" pitchFamily="18" charset="0"/>
                <a:cs typeface="Times New Roman" pitchFamily="18" charset="0"/>
              </a:rPr>
              <a:t>Nhóm</a:t>
            </a:r>
            <a:r>
              <a:rPr lang="en-US" sz="3600" b="1" dirty="0" smtClean="0">
                <a:solidFill>
                  <a:srgbClr val="0070C0"/>
                </a:solidFill>
                <a:latin typeface="Times New Roman" pitchFamily="18" charset="0"/>
                <a:cs typeface="Times New Roman" pitchFamily="18" charset="0"/>
              </a:rPr>
              <a:t> 1:</a:t>
            </a:r>
            <a:endParaRPr lang="en-US" sz="3600" b="1" dirty="0">
              <a:solidFill>
                <a:srgbClr val="0070C0"/>
              </a:solidFill>
              <a:latin typeface="Times New Roman" pitchFamily="18" charset="0"/>
              <a:cs typeface="Times New Roman" pitchFamily="18" charset="0"/>
            </a:endParaRPr>
          </a:p>
        </p:txBody>
      </p:sp>
      <p:sp>
        <p:nvSpPr>
          <p:cNvPr id="6" name="Rectangle 5"/>
          <p:cNvSpPr/>
          <p:nvPr/>
        </p:nvSpPr>
        <p:spPr>
          <a:xfrm>
            <a:off x="685800" y="1847094"/>
            <a:ext cx="8153400" cy="1200329"/>
          </a:xfrm>
          <a:prstGeom prst="rect">
            <a:avLst/>
          </a:prstGeom>
        </p:spPr>
        <p:txBody>
          <a:bodyPr wrap="square">
            <a:spAutoFit/>
          </a:bodyPr>
          <a:lstStyle/>
          <a:p>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1:</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mắc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cha </a:t>
            </a:r>
            <a:r>
              <a:rPr lang="en-US" sz="3600" dirty="0" err="1">
                <a:latin typeface="Times New Roman" pitchFamily="18" charset="0"/>
                <a:cs typeface="Times New Roman" pitchFamily="18" charset="0"/>
              </a:rPr>
              <a:t>mẹ</a:t>
            </a:r>
            <a:r>
              <a:rPr lang="en-US" sz="3600" dirty="0">
                <a:latin typeface="Times New Roman" pitchFamily="18" charset="0"/>
                <a:cs typeface="Times New Roman" pitchFamily="18"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202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7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7050" y="133351"/>
            <a:ext cx="4773743" cy="646331"/>
          </a:xfrm>
          <a:prstGeom prst="rect">
            <a:avLst/>
          </a:prstGeom>
          <a:noFill/>
        </p:spPr>
        <p:txBody>
          <a:bodyPr wrap="none" rtlCol="0">
            <a:spAutoFit/>
          </a:bodyPr>
          <a:lstStyle/>
          <a:p>
            <a:r>
              <a:rPr lang="en-US" sz="3600" b="1" dirty="0" smtClean="0">
                <a:solidFill>
                  <a:srgbClr val="FF0000"/>
                </a:solidFill>
                <a:latin typeface="Times New Roman" pitchFamily="18" charset="0"/>
                <a:cs typeface="Times New Roman" pitchFamily="18" charset="0"/>
              </a:rPr>
              <a:t>II. </a:t>
            </a:r>
            <a:r>
              <a:rPr lang="en-US" sz="3600" b="1" dirty="0" err="1" smtClean="0">
                <a:solidFill>
                  <a:srgbClr val="FF0000"/>
                </a:solidFill>
                <a:latin typeface="Times New Roman" pitchFamily="18" charset="0"/>
                <a:cs typeface="Times New Roman" pitchFamily="18" charset="0"/>
              </a:rPr>
              <a:t>Thực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lớp</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5" name="Rectangle 4"/>
          <p:cNvSpPr/>
          <p:nvPr/>
        </p:nvSpPr>
        <p:spPr>
          <a:xfrm>
            <a:off x="838200" y="971551"/>
            <a:ext cx="2351926" cy="646331"/>
          </a:xfrm>
          <a:prstGeom prst="rect">
            <a:avLst/>
          </a:prstGeom>
        </p:spPr>
        <p:txBody>
          <a:bodyPr wrap="none">
            <a:spAutoFit/>
          </a:bodyPr>
          <a:lstStyle/>
          <a:p>
            <a:r>
              <a:rPr lang="en-US" sz="3600" b="1" dirty="0" smtClean="0">
                <a:solidFill>
                  <a:srgbClr val="0070C0"/>
                </a:solidFill>
                <a:latin typeface="Times New Roman" pitchFamily="18" charset="0"/>
                <a:cs typeface="Times New Roman" pitchFamily="18" charset="0"/>
              </a:rPr>
              <a:t>2. </a:t>
            </a:r>
            <a:r>
              <a:rPr lang="en-US" sz="3600" b="1" dirty="0" err="1" smtClean="0">
                <a:solidFill>
                  <a:srgbClr val="0070C0"/>
                </a:solidFill>
                <a:latin typeface="Times New Roman" pitchFamily="18" charset="0"/>
                <a:cs typeface="Times New Roman" pitchFamily="18" charset="0"/>
              </a:rPr>
              <a:t>Nhóm</a:t>
            </a:r>
            <a:r>
              <a:rPr lang="en-US" sz="3600" b="1" dirty="0" smtClean="0">
                <a:solidFill>
                  <a:srgbClr val="0070C0"/>
                </a:solidFill>
                <a:latin typeface="Times New Roman" pitchFamily="18" charset="0"/>
                <a:cs typeface="Times New Roman" pitchFamily="18" charset="0"/>
              </a:rPr>
              <a:t> 2:</a:t>
            </a:r>
            <a:endParaRPr lang="en-US" sz="3600" b="1" dirty="0">
              <a:solidFill>
                <a:srgbClr val="0070C0"/>
              </a:solidFill>
              <a:latin typeface="Times New Roman" pitchFamily="18" charset="0"/>
              <a:cs typeface="Times New Roman" pitchFamily="18" charset="0"/>
            </a:endParaRPr>
          </a:p>
        </p:txBody>
      </p:sp>
      <p:sp>
        <p:nvSpPr>
          <p:cNvPr id="2" name="Rectangle 1"/>
          <p:cNvSpPr/>
          <p:nvPr/>
        </p:nvSpPr>
        <p:spPr>
          <a:xfrm>
            <a:off x="685800" y="1885951"/>
            <a:ext cx="8077200" cy="1200329"/>
          </a:xfrm>
          <a:prstGeom prst="rect">
            <a:avLst/>
          </a:prstGeom>
        </p:spPr>
        <p:txBody>
          <a:bodyPr wrap="square">
            <a:spAutoFit/>
          </a:bodyPr>
          <a:lstStyle/>
          <a:p>
            <a:r>
              <a:rPr lang="vi-VN" sz="3600" b="1" dirty="0"/>
              <a:t>Đề 2:</a:t>
            </a:r>
            <a:r>
              <a:rPr lang="vi-VN" sz="3600" dirty="0"/>
              <a:t> Kể lại buổi sinh hoạt gia đình em xoay quanh vấn đề học tập của em.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7050" y="133351"/>
            <a:ext cx="4773743" cy="646331"/>
          </a:xfrm>
          <a:prstGeom prst="rect">
            <a:avLst/>
          </a:prstGeom>
          <a:noFill/>
        </p:spPr>
        <p:txBody>
          <a:bodyPr wrap="none" rtlCol="0">
            <a:spAutoFit/>
          </a:bodyPr>
          <a:lstStyle/>
          <a:p>
            <a:r>
              <a:rPr lang="en-US" sz="3600" b="1" dirty="0" smtClean="0">
                <a:solidFill>
                  <a:srgbClr val="FF0000"/>
                </a:solidFill>
                <a:latin typeface="Times New Roman" pitchFamily="18" charset="0"/>
                <a:cs typeface="Times New Roman" pitchFamily="18" charset="0"/>
              </a:rPr>
              <a:t>II. </a:t>
            </a:r>
            <a:r>
              <a:rPr lang="en-US" sz="3600" b="1" dirty="0" err="1" smtClean="0">
                <a:solidFill>
                  <a:srgbClr val="FF0000"/>
                </a:solidFill>
                <a:latin typeface="Times New Roman" pitchFamily="18" charset="0"/>
                <a:cs typeface="Times New Roman" pitchFamily="18" charset="0"/>
              </a:rPr>
              <a:t>Thực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lớp</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5" name="Rectangle 4"/>
          <p:cNvSpPr/>
          <p:nvPr/>
        </p:nvSpPr>
        <p:spPr>
          <a:xfrm>
            <a:off x="838200" y="971551"/>
            <a:ext cx="2351926" cy="646331"/>
          </a:xfrm>
          <a:prstGeom prst="rect">
            <a:avLst/>
          </a:prstGeom>
        </p:spPr>
        <p:txBody>
          <a:bodyPr wrap="none">
            <a:spAutoFit/>
          </a:bodyPr>
          <a:lstStyle/>
          <a:p>
            <a:r>
              <a:rPr lang="en-US" sz="3600" b="1" dirty="0">
                <a:solidFill>
                  <a:srgbClr val="0070C0"/>
                </a:solidFill>
                <a:latin typeface="Times New Roman" pitchFamily="18" charset="0"/>
                <a:cs typeface="Times New Roman" pitchFamily="18" charset="0"/>
              </a:rPr>
              <a:t>3</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Nhóm</a:t>
            </a:r>
            <a:r>
              <a:rPr lang="en-US" sz="3600" b="1" dirty="0" smtClean="0">
                <a:solidFill>
                  <a:srgbClr val="0070C0"/>
                </a:solidFill>
                <a:latin typeface="Times New Roman" pitchFamily="18" charset="0"/>
                <a:cs typeface="Times New Roman" pitchFamily="18" charset="0"/>
              </a:rPr>
              <a:t> 3:</a:t>
            </a:r>
            <a:endParaRPr lang="en-US" sz="3600" b="1" dirty="0">
              <a:solidFill>
                <a:srgbClr val="0070C0"/>
              </a:solidFill>
              <a:latin typeface="Times New Roman" pitchFamily="18" charset="0"/>
              <a:cs typeface="Times New Roman" pitchFamily="18" charset="0"/>
            </a:endParaRPr>
          </a:p>
        </p:txBody>
      </p:sp>
      <p:sp>
        <p:nvSpPr>
          <p:cNvPr id="3" name="Rectangle 2"/>
          <p:cNvSpPr/>
          <p:nvPr/>
        </p:nvSpPr>
        <p:spPr>
          <a:xfrm>
            <a:off x="557048" y="1833086"/>
            <a:ext cx="8282152" cy="2308324"/>
          </a:xfrm>
          <a:prstGeom prst="rect">
            <a:avLst/>
          </a:prstGeom>
        </p:spPr>
        <p:txBody>
          <a:bodyPr wrap="square">
            <a:spAutoFit/>
          </a:bodyPr>
          <a:lstStyle/>
          <a:p>
            <a:r>
              <a:rPr lang="vi-VN" sz="3600" b="1" dirty="0"/>
              <a:t>Đề 3:</a:t>
            </a:r>
            <a:r>
              <a:rPr lang="vi-VN" sz="3600" dirty="0"/>
              <a:t> Dựa vào nội dung phần đầu tác phẩm “Chuyện người con gái Nam Xương” (Từ đầu...nhưng việc trót đã qua rồi), hãy đóng vai Trương Sinh để kể lại câu chuyện.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04"/>
            <a:ext cx="9144000" cy="515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23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200</TotalTime>
  <Words>500</Words>
  <Application>Microsoft Office PowerPoint</Application>
  <PresentationFormat>On-screen Show (16:9)</PresentationFormat>
  <Paragraphs>53</Paragraphs>
  <Slides>17</Slides>
  <Notes>1</Notes>
  <HiddenSlides>0</HiddenSlides>
  <MMClips>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Executive</vt:lpstr>
      <vt:lpstr>PowerPoint Presentation</vt:lpstr>
      <vt:lpstr>Ngữ Văn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lamb</dc:creator>
  <cp:lastModifiedBy>lamb</cp:lastModifiedBy>
  <cp:revision>41</cp:revision>
  <dcterms:created xsi:type="dcterms:W3CDTF">2019-10-22T04:26:34Z</dcterms:created>
  <dcterms:modified xsi:type="dcterms:W3CDTF">2019-11-05T06:10:44Z</dcterms:modified>
</cp:coreProperties>
</file>